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sldIdLst>
    <p:sldId id="256" r:id="rId2"/>
    <p:sldId id="257" r:id="rId3"/>
    <p:sldId id="258" r:id="rId4"/>
    <p:sldId id="259" r:id="rId5"/>
    <p:sldId id="264" r:id="rId6"/>
    <p:sldId id="270" r:id="rId7"/>
    <p:sldId id="271" r:id="rId8"/>
    <p:sldId id="267" r:id="rId9"/>
    <p:sldId id="260" r:id="rId10"/>
    <p:sldId id="261" r:id="rId11"/>
    <p:sldId id="262" r:id="rId12"/>
    <p:sldId id="266" r:id="rId13"/>
    <p:sldId id="274" r:id="rId14"/>
    <p:sldId id="263" r:id="rId15"/>
    <p:sldId id="265" r:id="rId16"/>
    <p:sldId id="273" r:id="rId17"/>
    <p:sldId id="268" r:id="rId18"/>
    <p:sldId id="272" r:id="rId19"/>
    <p:sldId id="269"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5" d="100"/>
          <a:sy n="95" d="100"/>
        </p:scale>
        <p:origin x="163"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lt-LT"/>
              <a:t>Spustelėję redag. ruoš. pavad. stilių</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lt-LT"/>
              <a:t>Spustelėję redag. ruoš. paantrš. stilių</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96DFF08F-DC6B-4601-B491-B0F83F6DD2DA}" type="datetimeFigureOut">
              <a:rPr lang="en-US" dirty="0"/>
              <a:t>2/3/2025</a:t>
            </a:fld>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FAB73BC-B049-4115-A692-8D63A059BFB8}" type="slidenum">
              <a:rPr lang="en-US" dirty="0"/>
              <a:t>‹#›</a:t>
            </a:fld>
            <a:endParaRPr lang="en-US" dirty="0"/>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 ruoš. pavad. stilių</a:t>
            </a:r>
            <a:endParaRPr lang="en-US" dirty="0"/>
          </a:p>
        </p:txBody>
      </p:sp>
      <p:sp>
        <p:nvSpPr>
          <p:cNvPr id="3" name="Vertical Text Placeholder 2"/>
          <p:cNvSpPr>
            <a:spLocks noGrp="1"/>
          </p:cNvSpPr>
          <p:nvPr>
            <p:ph type="body" orient="vert" idx="1"/>
          </p:nvPr>
        </p:nvSpPr>
        <p:spPr/>
        <p:txBody>
          <a:bodyPr vert="eaVert"/>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lt-LT"/>
              <a:t>Spustelėję redag. ruoš. pavad. stilių</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 ruoš. pavad. stilių</a:t>
            </a:r>
            <a:endParaRPr lang="en-US" dirty="0"/>
          </a:p>
        </p:txBody>
      </p:sp>
      <p:sp>
        <p:nvSpPr>
          <p:cNvPr id="3" name="Content Placeholder 2"/>
          <p:cNvSpPr>
            <a:spLocks noGrp="1"/>
          </p:cNvSpPr>
          <p:nvPr>
            <p:ph idx="1"/>
          </p:nvPr>
        </p:nvSpPr>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lt-LT"/>
              <a:t>Spustelėję redag. ruoš. pavad. stilių</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a:t>Spustelėję redag. ruoš. teksto stilių</a:t>
            </a:r>
          </a:p>
        </p:txBody>
      </p:sp>
      <p:sp>
        <p:nvSpPr>
          <p:cNvPr id="4" name="Date Placeholder 3"/>
          <p:cNvSpPr>
            <a:spLocks noGrp="1"/>
          </p:cNvSpPr>
          <p:nvPr>
            <p:ph type="dt" sz="half" idx="10"/>
          </p:nvPr>
        </p:nvSpPr>
        <p:spPr/>
        <p:txBody>
          <a:bodyPr/>
          <a:lstStyle/>
          <a:p>
            <a:fld id="{96DFF08F-DC6B-4601-B491-B0F83F6DD2DA}" type="datetimeFigureOut">
              <a:rPr lang="en-US" dirty="0"/>
              <a:t>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lt-LT"/>
              <a:t>Spustelėję redag. ruoš. pavad. stilių</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lt-LT"/>
              <a:t>Spustelėję redag. ruoš. pavad. stilių</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Spustelėję redag. ruoš. teksto stilių</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Spustelėję redag. ruoš. teksto stilių</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2/3/2025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 ruoš. pavad. stilių</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2/3/2025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t>2/3/2025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lt-LT"/>
              <a:t>Spustelėję redag. ruoš. pavad. stilių</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Spustelėję redag. ruoš. teksto stilių</a:t>
            </a:r>
          </a:p>
        </p:txBody>
      </p:sp>
      <p:sp>
        <p:nvSpPr>
          <p:cNvPr id="5" name="Date Placeholder 4"/>
          <p:cNvSpPr>
            <a:spLocks noGrp="1"/>
          </p:cNvSpPr>
          <p:nvPr>
            <p:ph type="dt" sz="half" idx="10"/>
          </p:nvPr>
        </p:nvSpPr>
        <p:spPr/>
        <p:txBody>
          <a:bodyPr/>
          <a:lstStyle/>
          <a:p>
            <a:fld id="{96DFF08F-DC6B-4601-B491-B0F83F6DD2DA}" type="datetimeFigureOut">
              <a:rPr lang="en-US" dirty="0"/>
              <a:t>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lt-LT"/>
              <a:t>Spustelėję redag. ruoš. pavad. stilių</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t-LT"/>
              <a:t>Spustelėkite piktogr. norėdami įtraukti pav.</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Spustelėję redag. ruoš. teksto stilių</a:t>
            </a:r>
          </a:p>
        </p:txBody>
      </p:sp>
      <p:sp>
        <p:nvSpPr>
          <p:cNvPr id="5" name="Date Placeholder 4"/>
          <p:cNvSpPr>
            <a:spLocks noGrp="1"/>
          </p:cNvSpPr>
          <p:nvPr>
            <p:ph type="dt" sz="half" idx="10"/>
          </p:nvPr>
        </p:nvSpPr>
        <p:spPr/>
        <p:txBody>
          <a:bodyPr/>
          <a:lstStyle/>
          <a:p>
            <a:fld id="{96DFF08F-DC6B-4601-B491-B0F83F6DD2DA}" type="datetimeFigureOut">
              <a:rPr lang="en-US" dirty="0"/>
              <a:t>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lt-LT"/>
              <a:t>Spustelėję redag. ruoš. pavad. stilių</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96DFF08F-DC6B-4601-B491-B0F83F6DD2DA}" type="datetimeFigureOut">
              <a:rPr lang="en-US" dirty="0"/>
              <a:pPr/>
              <a:t>2/3/2025</a:t>
            </a:fld>
            <a:endParaRPr lang="en-US"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mailto:kultura@panevezys.lt"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laima.butkuniene@panevezys.lt" TargetMode="External"/><Relationship Id="rId2" Type="http://schemas.openxmlformats.org/officeDocument/2006/relationships/hyperlink" Target="https://www.panevezys.lt/lt/veiklos-sritys/kultura-244/projektai-247.html"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hyperlink" Target="https://info.registrucentras.lt/node/104642" TargetMode="External"/><Relationship Id="rId2" Type="http://schemas.openxmlformats.org/officeDocument/2006/relationships/hyperlink" Target="https://www.registrucentras.lt/jar/p/index.php"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ctrTitle"/>
          </p:nvPr>
        </p:nvSpPr>
        <p:spPr/>
        <p:txBody>
          <a:bodyPr>
            <a:normAutofit/>
          </a:bodyPr>
          <a:lstStyle/>
          <a:p>
            <a:r>
              <a:rPr lang="lt-LT" sz="4000" dirty="0"/>
              <a:t>Panevėžio miesto savivaldybės kultūros ir meno projektų </a:t>
            </a:r>
            <a:br>
              <a:rPr lang="lt-LT" sz="4000" dirty="0"/>
            </a:br>
            <a:r>
              <a:rPr lang="lt-LT" sz="4000" dirty="0"/>
              <a:t>dalinis finansavimas </a:t>
            </a:r>
          </a:p>
        </p:txBody>
      </p:sp>
      <p:sp>
        <p:nvSpPr>
          <p:cNvPr id="3" name="Antrinis pavadinimas 2"/>
          <p:cNvSpPr>
            <a:spLocks noGrp="1"/>
          </p:cNvSpPr>
          <p:nvPr>
            <p:ph type="subTitle" idx="1"/>
          </p:nvPr>
        </p:nvSpPr>
        <p:spPr/>
        <p:txBody>
          <a:bodyPr>
            <a:normAutofit fontScale="77500" lnSpcReduction="20000"/>
          </a:bodyPr>
          <a:lstStyle/>
          <a:p>
            <a:r>
              <a:rPr lang="lt-LT" sz="4000" dirty="0"/>
              <a:t>2025 metų konkursas</a:t>
            </a:r>
          </a:p>
          <a:p>
            <a:r>
              <a:rPr lang="lt-LT" sz="4300" b="1" dirty="0"/>
              <a:t>2025-01-21 – 2025-02-24</a:t>
            </a:r>
          </a:p>
          <a:p>
            <a:r>
              <a:rPr lang="lt-LT" dirty="0"/>
              <a:t>iki 15 val. Savivaldybės priimamajame arba paštu</a:t>
            </a:r>
          </a:p>
        </p:txBody>
      </p:sp>
      <p:pic>
        <p:nvPicPr>
          <p:cNvPr id="4" name="Paveikslėlis 1" descr="cid:image001.png@01D9CC3C.AA0CA60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066800" cy="1009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10908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fontScale="90000"/>
          </a:bodyPr>
          <a:lstStyle/>
          <a:p>
            <a:pPr algn="ctr"/>
            <a:br>
              <a:rPr lang="lt-LT" b="1" dirty="0"/>
            </a:br>
            <a:r>
              <a:rPr lang="lt-LT" sz="4900" dirty="0"/>
              <a:t>Lūkesčiai dėl šių metų trečiojo prioriteto</a:t>
            </a:r>
            <a:br>
              <a:rPr lang="lt-LT" sz="4900" dirty="0"/>
            </a:br>
            <a:endParaRPr lang="lt-LT" sz="4900" dirty="0"/>
          </a:p>
        </p:txBody>
      </p:sp>
      <p:sp>
        <p:nvSpPr>
          <p:cNvPr id="3" name="Turinio vietos rezervavimo ženklas 2"/>
          <p:cNvSpPr>
            <a:spLocks noGrp="1"/>
          </p:cNvSpPr>
          <p:nvPr>
            <p:ph idx="1"/>
          </p:nvPr>
        </p:nvSpPr>
        <p:spPr/>
        <p:txBody>
          <a:bodyPr>
            <a:normAutofit/>
          </a:bodyPr>
          <a:lstStyle/>
          <a:p>
            <a:pPr marL="45720" indent="0">
              <a:buNone/>
            </a:pPr>
            <a:r>
              <a:rPr lang="lt-LT" dirty="0"/>
              <a:t>Panevėžys 2025 metais galėtų vystyti įvairius kultūrinės ir kūrybinės industrijos (KKI) projektus, kurie skatintų kultūros ir kūrybos plėtrą mieste. Tokie projektai galėtų būti orientuoti į miesto kūrybingumą, talentų atradimą, inovacijų diegimą ir bendruomenės įtraukimą.</a:t>
            </a:r>
          </a:p>
          <a:p>
            <a:pPr>
              <a:lnSpc>
                <a:spcPct val="100000"/>
              </a:lnSpc>
            </a:pPr>
            <a:r>
              <a:rPr lang="lt-LT" dirty="0"/>
              <a:t>inovatyvios meno ir technologijų sinergijos </a:t>
            </a:r>
            <a:r>
              <a:rPr lang="lt-LT" sz="1800" dirty="0"/>
              <a:t>(3D spausdinimo, virtualios realybės (VR), papildytos realybės (AR) technologijų taikymas mene);</a:t>
            </a:r>
          </a:p>
          <a:p>
            <a:pPr lvl="0"/>
            <a:r>
              <a:rPr lang="lt-LT" dirty="0"/>
              <a:t>bendradarbiavimas tarp menininkų ir </a:t>
            </a:r>
            <a:r>
              <a:rPr lang="lt-LT" dirty="0" err="1"/>
              <a:t>kūrybininkų</a:t>
            </a:r>
            <a:r>
              <a:rPr lang="lt-LT" dirty="0"/>
              <a:t>, siekiant sukurti unikalius produktus (dizaino, amatininkų dirbinius ir kt.);</a:t>
            </a:r>
          </a:p>
          <a:p>
            <a:r>
              <a:rPr lang="lt-LT" dirty="0"/>
              <a:t>skaitmeninio turizmo iniciatyvos, apimančios virtualias ekskursijas, išmaniuosius gidus ir mobiliąsias programas, skirtas miesto istorijos ir kultūros pažinimui.</a:t>
            </a:r>
          </a:p>
        </p:txBody>
      </p:sp>
    </p:spTree>
    <p:extLst>
      <p:ext uri="{BB962C8B-B14F-4D97-AF65-F5344CB8AC3E}">
        <p14:creationId xmlns:p14="http://schemas.microsoft.com/office/powerpoint/2010/main" val="31612503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a:t>Lūkesčiai...</a:t>
            </a:r>
          </a:p>
        </p:txBody>
      </p:sp>
      <p:sp>
        <p:nvSpPr>
          <p:cNvPr id="3" name="Turinio vietos rezervavimo ženklas 2"/>
          <p:cNvSpPr>
            <a:spLocks noGrp="1"/>
          </p:cNvSpPr>
          <p:nvPr>
            <p:ph idx="1"/>
          </p:nvPr>
        </p:nvSpPr>
        <p:spPr/>
        <p:txBody>
          <a:bodyPr>
            <a:normAutofit lnSpcReduction="10000"/>
          </a:bodyPr>
          <a:lstStyle/>
          <a:p>
            <a:r>
              <a:rPr lang="lt-LT" dirty="0"/>
              <a:t>Interaktyvūs meno festivaliai ir parodos, renginiai, kuriuose menininkai ir kūrybinių industrijų atstovai galėtų kurti bendrus projektus, susijusius su kultūros ir technologijų sinergija;</a:t>
            </a:r>
          </a:p>
          <a:p>
            <a:r>
              <a:rPr lang="lt-LT" dirty="0"/>
              <a:t>interaktyvūs turai po miesto svarbiausias kultūrines ir istorines vietas, kuriose lankytojai galėtų gauti informaciją ir pasinerti į istoriją per VR / AR technologijas;</a:t>
            </a:r>
          </a:p>
          <a:p>
            <a:r>
              <a:rPr lang="lt-LT" dirty="0"/>
              <a:t> kūrybinės skaitmeninės kelionės, sujungiančios meno kūrinius su interaktyviomis miesto istorijos detalėmis;</a:t>
            </a:r>
          </a:p>
          <a:p>
            <a:r>
              <a:rPr lang="lt-LT" dirty="0"/>
              <a:t>skaitmeninio meno kūrimas, naudojant technologijas, kurios padeda išlaikyti tradicines meno formas, tačiau suteikia galimybę joms pasiekti platesnę auditoriją per skaitmeninius kanalus.</a:t>
            </a:r>
          </a:p>
          <a:p>
            <a:pPr marL="45720" indent="0" algn="ctr">
              <a:buNone/>
            </a:pPr>
            <a:r>
              <a:rPr lang="lt-LT" dirty="0"/>
              <a:t>Laukiama originalių ir prasmingų projektų...</a:t>
            </a:r>
          </a:p>
          <a:p>
            <a:endParaRPr lang="lt-LT" dirty="0"/>
          </a:p>
        </p:txBody>
      </p:sp>
    </p:spTree>
    <p:extLst>
      <p:ext uri="{BB962C8B-B14F-4D97-AF65-F5344CB8AC3E}">
        <p14:creationId xmlns:p14="http://schemas.microsoft.com/office/powerpoint/2010/main" val="37822383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pPr algn="ctr"/>
            <a:r>
              <a:rPr lang="lt-LT" dirty="0"/>
              <a:t>Du paraiškų vertinimo etapai</a:t>
            </a:r>
          </a:p>
        </p:txBody>
      </p:sp>
      <p:sp>
        <p:nvSpPr>
          <p:cNvPr id="3" name="Turinio vietos rezervavimo ženklas 2"/>
          <p:cNvSpPr>
            <a:spLocks noGrp="1"/>
          </p:cNvSpPr>
          <p:nvPr>
            <p:ph sz="half" idx="1"/>
          </p:nvPr>
        </p:nvSpPr>
        <p:spPr/>
        <p:txBody>
          <a:bodyPr>
            <a:normAutofit fontScale="70000" lnSpcReduction="20000"/>
          </a:bodyPr>
          <a:lstStyle/>
          <a:p>
            <a:pPr marL="45720" indent="0">
              <a:buNone/>
            </a:pPr>
            <a:r>
              <a:rPr lang="lt-LT" b="1" dirty="0"/>
              <a:t>Administracinės atitikties vertinimas</a:t>
            </a:r>
            <a:r>
              <a:rPr lang="lt-LT" dirty="0"/>
              <a:t>. Vykdo Kultūros ir meno skyriaus darbuotojas pagal Dokumentų tinkamumo ir atitikties reikalavimų formą. </a:t>
            </a:r>
          </a:p>
          <a:p>
            <a:pPr marL="45720" indent="0">
              <a:buNone/>
            </a:pPr>
            <a:r>
              <a:rPr lang="lt-LT" b="1" dirty="0"/>
              <a:t>Paraiška neperduodama kokybiniam vertinimui nustačius, kad:</a:t>
            </a:r>
          </a:p>
          <a:p>
            <a:r>
              <a:rPr lang="lt-LT" dirty="0"/>
              <a:t>netinkamai užpildyta paraiška (pateikta ne pagal paraiškos formą, elektroniniu paštu atsiųsta, ranka rašyta, užpildyta ne lietuvių kalba ir pan.);</a:t>
            </a:r>
          </a:p>
          <a:p>
            <a:r>
              <a:rPr lang="lt-LT" dirty="0"/>
              <a:t>prie paraiškos pridėti ne visi privalomi pateikti dokumentai pagal Nuostatų reikalavimus;</a:t>
            </a:r>
          </a:p>
          <a:p>
            <a:r>
              <a:rPr lang="lt-LT" dirty="0"/>
              <a:t>paraiškos teikėjas ne laiku ir netinkamai buvo atsiskaitęs už ankstesniais kalendoriniais metais iš savivaldybės biudžeto konkursų būdu gautas lėšas ir (arba) gautas lėšas panaudojo netikslingai;</a:t>
            </a:r>
          </a:p>
          <a:p>
            <a:r>
              <a:rPr lang="lt-LT" dirty="0"/>
              <a:t>neužtikrinama ne mažiau nei 10 proc. lėšų iš kitų finansavimo šaltinių.</a:t>
            </a:r>
          </a:p>
          <a:p>
            <a:pPr marL="45720" indent="0">
              <a:buNone/>
            </a:pPr>
            <a:endParaRPr lang="lt-LT" dirty="0"/>
          </a:p>
          <a:p>
            <a:endParaRPr lang="lt-LT" dirty="0"/>
          </a:p>
        </p:txBody>
      </p:sp>
      <p:sp>
        <p:nvSpPr>
          <p:cNvPr id="4" name="Turinio vietos rezervavimo ženklas 3"/>
          <p:cNvSpPr>
            <a:spLocks noGrp="1"/>
          </p:cNvSpPr>
          <p:nvPr>
            <p:ph sz="half" idx="2"/>
          </p:nvPr>
        </p:nvSpPr>
        <p:spPr/>
        <p:txBody>
          <a:bodyPr>
            <a:normAutofit fontScale="70000" lnSpcReduction="20000"/>
          </a:bodyPr>
          <a:lstStyle/>
          <a:p>
            <a:pPr marL="45720" indent="0">
              <a:buNone/>
            </a:pPr>
            <a:r>
              <a:rPr lang="lt-LT" b="1" dirty="0"/>
              <a:t>Kokybinis vertinimas.</a:t>
            </a:r>
            <a:r>
              <a:rPr lang="lt-LT" dirty="0"/>
              <a:t> Per 30 darbo dienų nuo paskutinės paraiškų konkursui pateikimo dienos (gali būti pratęsta iki 10 d. d.). Vykdo Kultūros ir meno projektų vertinimo komisija.</a:t>
            </a:r>
          </a:p>
          <a:p>
            <a:pPr marL="45720" indent="0">
              <a:buNone/>
            </a:pPr>
            <a:r>
              <a:rPr lang="lt-LT" dirty="0"/>
              <a:t>Projektai vertinami pagal vertinimo prioritetus ir kriterijus, nurodytus Nuostatų 33 ir 34 punktuose.</a:t>
            </a:r>
          </a:p>
          <a:p>
            <a:pPr marL="45720" indent="0">
              <a:buNone/>
            </a:pPr>
            <a:r>
              <a:rPr lang="lt-LT" dirty="0"/>
              <a:t>Vertinimo kriterijai detalizuoti Kultūros ir meno projektų vertinimo pagal kriterijus formoje.</a:t>
            </a:r>
          </a:p>
          <a:p>
            <a:pPr marL="45720" indent="0">
              <a:buNone/>
            </a:pPr>
            <a:r>
              <a:rPr lang="lt-LT" dirty="0"/>
              <a:t>Konkursinis balas nustatomas komisijos posėdžio metu, </a:t>
            </a:r>
            <a:r>
              <a:rPr lang="lt-LT" b="1" dirty="0"/>
              <a:t>konkursinis balas negali būti mažesnis nei 70 balų</a:t>
            </a:r>
            <a:r>
              <a:rPr lang="lt-LT" dirty="0"/>
              <a:t>.</a:t>
            </a:r>
          </a:p>
          <a:p>
            <a:pPr marL="45720" indent="0">
              <a:buNone/>
            </a:pPr>
            <a:r>
              <a:rPr lang="lt-LT" dirty="0"/>
              <a:t>Surinkę 70 ir daugiau balų, bet nefinansuoti dėl lėšų trūkumo, įtraukiami į rezervinių projektų sąrašą (Nuostatų 40 punktas).</a:t>
            </a:r>
          </a:p>
          <a:p>
            <a:pPr marL="45720" indent="0">
              <a:buNone/>
            </a:pPr>
            <a:r>
              <a:rPr lang="lt-LT" b="1" dirty="0"/>
              <a:t>Jeigu projektui įgyvendinti skiriama mažesnė suma nei nurodyta paraiškoje, paraiškos teikėjas, suderinęs su Kultūros ir meno skyriumi, turi teisę sumažinti projekto įgyvendinimo veiklų, priemonių mastą, tačiau neturi teisės keisti paraiškoje nurodytų tikslų ir veiklos turinio</a:t>
            </a:r>
            <a:r>
              <a:rPr lang="lt-LT" dirty="0"/>
              <a:t>.</a:t>
            </a:r>
          </a:p>
          <a:p>
            <a:pPr marL="45720" indent="0">
              <a:buNone/>
            </a:pPr>
            <a:endParaRPr lang="lt-LT" dirty="0"/>
          </a:p>
          <a:p>
            <a:pPr marL="45720" indent="0">
              <a:buNone/>
            </a:pPr>
            <a:endParaRPr lang="lt-LT" dirty="0"/>
          </a:p>
        </p:txBody>
      </p:sp>
    </p:spTree>
    <p:extLst>
      <p:ext uri="{BB962C8B-B14F-4D97-AF65-F5344CB8AC3E}">
        <p14:creationId xmlns:p14="http://schemas.microsoft.com/office/powerpoint/2010/main" val="22851810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a:t>Paraiškų vertinimo pokyčiai </a:t>
            </a:r>
          </a:p>
        </p:txBody>
      </p:sp>
      <p:sp>
        <p:nvSpPr>
          <p:cNvPr id="3" name="Turinio vietos rezervavimo ženklas 2"/>
          <p:cNvSpPr>
            <a:spLocks noGrp="1"/>
          </p:cNvSpPr>
          <p:nvPr>
            <p:ph idx="1"/>
          </p:nvPr>
        </p:nvSpPr>
        <p:spPr/>
        <p:txBody>
          <a:bodyPr>
            <a:normAutofit fontScale="92500" lnSpcReduction="10000"/>
          </a:bodyPr>
          <a:lstStyle/>
          <a:p>
            <a:pPr marL="45720" indent="0">
              <a:buNone/>
            </a:pPr>
            <a:r>
              <a:rPr lang="lt-LT" dirty="0"/>
              <a:t>Vieną paraišką vertina ne mažiau kaip 2 komisijos nariai. </a:t>
            </a:r>
          </a:p>
          <a:p>
            <a:pPr marL="45720" indent="0">
              <a:buNone/>
            </a:pPr>
            <a:r>
              <a:rPr lang="lt-LT" dirty="0"/>
              <a:t>Jei komisijos narių įvertinimas skiriasi 30 ir daugiau balų, paskiriamas trečias komisijos narys tokiai paraiškai įvertinti. </a:t>
            </a:r>
          </a:p>
          <a:p>
            <a:pPr marL="45720" indent="0">
              <a:buNone/>
            </a:pPr>
            <a:r>
              <a:rPr lang="lt-LT" dirty="0"/>
              <a:t>Balų vidurkis skaičiuojamas iš dviejų panašiausiai įvertinusių komisijos narių skirtų balų ir yra laikomas galutiniu paraiškos įvertinimu. </a:t>
            </a:r>
          </a:p>
          <a:p>
            <a:pPr marL="45720" indent="0">
              <a:buNone/>
            </a:pPr>
            <a:r>
              <a:rPr lang="lt-LT" dirty="0"/>
              <a:t>Maksimalus balų skaičius, kurį projektui gali skirti vienas komisijos narys, – 100 balų. </a:t>
            </a:r>
          </a:p>
          <a:p>
            <a:pPr marL="45720" indent="0">
              <a:buNone/>
            </a:pPr>
            <a:r>
              <a:rPr lang="lt-LT" dirty="0"/>
              <a:t>Jei projektai surenka vienodą balų skaičių, pirmenybė teikiama projektui, surinkusiam daugiau balų už projekto idėjos kūrybiškumą, </a:t>
            </a:r>
            <a:r>
              <a:rPr lang="lt-LT" dirty="0" err="1"/>
              <a:t>inovatyvumą</a:t>
            </a:r>
            <a:r>
              <a:rPr lang="lt-LT" dirty="0"/>
              <a:t> ir svarbą kultūros ir (ar) meno srities raidai Panevėžio miesto kontekste. </a:t>
            </a:r>
          </a:p>
          <a:p>
            <a:pPr marL="45720" indent="0">
              <a:buNone/>
            </a:pPr>
            <a:r>
              <a:rPr lang="lt-LT" b="1" dirty="0"/>
              <a:t>Skiriamai sumai apskaičiuoti taikoma formulė:</a:t>
            </a:r>
          </a:p>
          <a:p>
            <a:pPr marL="45720" indent="0">
              <a:buNone/>
            </a:pPr>
            <a:r>
              <a:rPr lang="lt-LT" b="1" dirty="0"/>
              <a:t> </a:t>
            </a:r>
            <a:r>
              <a:rPr lang="lt-LT" dirty="0"/>
              <a:t>Projektui finansuoti prašoma suma </a:t>
            </a:r>
            <a:r>
              <a:rPr lang="lt-LT" b="1" dirty="0"/>
              <a:t> x </a:t>
            </a:r>
            <a:r>
              <a:rPr lang="lt-LT" dirty="0"/>
              <a:t>Komisijos</a:t>
            </a:r>
            <a:r>
              <a:rPr lang="lt-LT" b="1" dirty="0"/>
              <a:t> </a:t>
            </a:r>
            <a:r>
              <a:rPr lang="lt-LT" dirty="0"/>
              <a:t>skiriamų balų skaičiaus </a:t>
            </a:r>
            <a:r>
              <a:rPr lang="lt-LT" b="1" dirty="0"/>
              <a:t>% = </a:t>
            </a:r>
            <a:r>
              <a:rPr lang="lt-LT" dirty="0"/>
              <a:t>Skiriama suma</a:t>
            </a:r>
          </a:p>
          <a:p>
            <a:pPr marL="45720" indent="0">
              <a:buNone/>
            </a:pPr>
            <a:endParaRPr lang="lt-LT" dirty="0"/>
          </a:p>
          <a:p>
            <a:pPr marL="45720" indent="0">
              <a:buNone/>
            </a:pPr>
            <a:endParaRPr lang="lt-LT" dirty="0"/>
          </a:p>
        </p:txBody>
      </p:sp>
    </p:spTree>
    <p:extLst>
      <p:ext uri="{BB962C8B-B14F-4D97-AF65-F5344CB8AC3E}">
        <p14:creationId xmlns:p14="http://schemas.microsoft.com/office/powerpoint/2010/main" val="5792966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pPr algn="ctr"/>
            <a:r>
              <a:rPr lang="lt-LT" dirty="0"/>
              <a:t>Tikrinant projekto administracinę atitiktį</a:t>
            </a:r>
          </a:p>
        </p:txBody>
      </p:sp>
      <p:sp>
        <p:nvSpPr>
          <p:cNvPr id="3" name="Turinio vietos rezervavimo ženklas 2"/>
          <p:cNvSpPr>
            <a:spLocks noGrp="1"/>
          </p:cNvSpPr>
          <p:nvPr>
            <p:ph idx="1"/>
          </p:nvPr>
        </p:nvSpPr>
        <p:spPr/>
        <p:txBody>
          <a:bodyPr/>
          <a:lstStyle/>
          <a:p>
            <a:pPr marL="45720" indent="0">
              <a:buNone/>
            </a:pPr>
            <a:r>
              <a:rPr lang="lt-LT" b="1" dirty="0"/>
              <a:t>Patikrinama, ar pareiškėjas yra tinkamai atsiskaitęs už ankstesniais kalendoriniais metais iš savivaldybės biudžeto konkursų būdu gautas lėšas (jeigu buvo skirta)</a:t>
            </a:r>
            <a:r>
              <a:rPr lang="lt-LT" dirty="0"/>
              <a:t>.</a:t>
            </a:r>
          </a:p>
          <a:p>
            <a:pPr marL="45720" indent="0">
              <a:buNone/>
            </a:pPr>
            <a:r>
              <a:rPr lang="lt-LT" b="1" dirty="0"/>
              <a:t>Nuostatų 72 punktas</a:t>
            </a:r>
            <a:r>
              <a:rPr lang="lt-LT" dirty="0"/>
              <a:t>:</a:t>
            </a:r>
            <a:r>
              <a:rPr lang="lt-LT" b="1" dirty="0"/>
              <a:t> </a:t>
            </a:r>
            <a:r>
              <a:rPr lang="lt-LT" dirty="0"/>
              <a:t>„Nustačius, kad projekto vykdytojas nepagrįstai gavo lėšų ar netinkamai jas panaudojo, projekto vykdytojas privalo jas grąžinti į savivaldybės biudžeto sąskaitą per 20 darbo dienų, bet ne vėliau kaip iki einamųjų metų gruodžio 31 d. </a:t>
            </a:r>
            <a:r>
              <a:rPr lang="lt-LT" b="1" dirty="0"/>
              <a:t>ir praranda teisę vienus metus teikti paraiškas ir gauti savivaldybės biudžeto lėšų iš Programos.“</a:t>
            </a:r>
            <a:endParaRPr lang="lt-LT" dirty="0"/>
          </a:p>
          <a:p>
            <a:pPr marL="45720" indent="0">
              <a:buNone/>
            </a:pPr>
            <a:r>
              <a:rPr lang="lt-LT" b="1" dirty="0"/>
              <a:t>Patarimas</a:t>
            </a:r>
            <a:r>
              <a:rPr lang="lt-LT" dirty="0"/>
              <a:t>: planuojant projekto veiklas palikti laiko ataskaitoms parengti ir atsiskaityti su savivaldybe.</a:t>
            </a:r>
          </a:p>
          <a:p>
            <a:pPr marL="45720" indent="0">
              <a:buNone/>
            </a:pPr>
            <a:endParaRPr lang="lt-LT" dirty="0"/>
          </a:p>
        </p:txBody>
      </p:sp>
    </p:spTree>
    <p:extLst>
      <p:ext uri="{BB962C8B-B14F-4D97-AF65-F5344CB8AC3E}">
        <p14:creationId xmlns:p14="http://schemas.microsoft.com/office/powerpoint/2010/main" val="21770480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a:t>Pareiškėjui gavus dalinį finansavimą</a:t>
            </a:r>
          </a:p>
        </p:txBody>
      </p:sp>
      <p:sp>
        <p:nvSpPr>
          <p:cNvPr id="3" name="Turinio vietos rezervavimo ženklas 2"/>
          <p:cNvSpPr>
            <a:spLocks noGrp="1"/>
          </p:cNvSpPr>
          <p:nvPr>
            <p:ph idx="1"/>
          </p:nvPr>
        </p:nvSpPr>
        <p:spPr/>
        <p:txBody>
          <a:bodyPr/>
          <a:lstStyle/>
          <a:p>
            <a:r>
              <a:rPr lang="lt-LT" b="1" dirty="0"/>
              <a:t>Pareiškėjas per 30 darbo dienų </a:t>
            </a:r>
            <a:r>
              <a:rPr lang="lt-LT" dirty="0"/>
              <a:t>nuo konkurso rezultatų paskelbimo www.panevezys.lt dienos Kultūros ir meno skyriui </a:t>
            </a:r>
            <a:r>
              <a:rPr lang="lt-LT" b="1" dirty="0"/>
              <a:t>pateikia Patikslintą kultūros ir meno projekto išlaidų sąmatą</a:t>
            </a:r>
            <a:r>
              <a:rPr lang="lt-LT" dirty="0"/>
              <a:t> (forma patvirtinta Panevėžio miesto savivaldybės administracijos direktoriaus 2025 m. sausio 20 d. įsakymu Nr. A-36). </a:t>
            </a:r>
          </a:p>
          <a:p>
            <a:r>
              <a:rPr lang="lt-LT" b="1" dirty="0"/>
              <a:t>Per 40 darbo dienų </a:t>
            </a:r>
            <a:r>
              <a:rPr lang="lt-LT" dirty="0"/>
              <a:t>Savivaldybės administracija sudaro kultūros ir meno projekto dalinio finansavimo sutartį. </a:t>
            </a:r>
            <a:r>
              <a:rPr lang="lt-LT" b="1" dirty="0"/>
              <a:t>Pasirašoma tik elektroniniu parašu!</a:t>
            </a:r>
          </a:p>
          <a:p>
            <a:r>
              <a:rPr lang="lt-LT" dirty="0"/>
              <a:t>Po sutarties pasirašymo pareiškėjui išmokama </a:t>
            </a:r>
            <a:r>
              <a:rPr lang="lt-LT" b="1" dirty="0"/>
              <a:t>visa</a:t>
            </a:r>
            <a:r>
              <a:rPr lang="lt-LT" dirty="0"/>
              <a:t> skirta lėšų suma.</a:t>
            </a:r>
          </a:p>
          <a:p>
            <a:r>
              <a:rPr lang="lt-LT" dirty="0"/>
              <a:t>Projekto įgyvendinimo pradžia gali būti ankstesnė nei sutarties sudarymo diena, tačiau savivaldybės biudžeto lėšomis iš dalies finansuojamos tik tos išlaidos, kurios patirtos po sutarties pasirašymo datos.</a:t>
            </a:r>
          </a:p>
          <a:p>
            <a:endParaRPr lang="lt-LT" dirty="0"/>
          </a:p>
          <a:p>
            <a:endParaRPr lang="lt-LT" dirty="0"/>
          </a:p>
        </p:txBody>
      </p:sp>
    </p:spTree>
    <p:extLst>
      <p:ext uri="{BB962C8B-B14F-4D97-AF65-F5344CB8AC3E}">
        <p14:creationId xmlns:p14="http://schemas.microsoft.com/office/powerpoint/2010/main" val="8219570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pPr algn="ctr"/>
            <a:r>
              <a:rPr lang="lt-LT" dirty="0"/>
              <a:t>Projekto įgyvendinimo metu</a:t>
            </a:r>
          </a:p>
        </p:txBody>
      </p:sp>
      <p:sp>
        <p:nvSpPr>
          <p:cNvPr id="3" name="Turinio vietos rezervavimo ženklas 2"/>
          <p:cNvSpPr>
            <a:spLocks noGrp="1"/>
          </p:cNvSpPr>
          <p:nvPr>
            <p:ph idx="1"/>
          </p:nvPr>
        </p:nvSpPr>
        <p:spPr/>
        <p:txBody>
          <a:bodyPr/>
          <a:lstStyle/>
          <a:p>
            <a:r>
              <a:rPr lang="lt-LT" b="1" dirty="0"/>
              <a:t>Svarbus Nuostatų 6 punktas</a:t>
            </a:r>
            <a:r>
              <a:rPr lang="lt-LT" dirty="0"/>
              <a:t>:</a:t>
            </a:r>
          </a:p>
          <a:p>
            <a:pPr marL="45720" indent="0">
              <a:buNone/>
            </a:pPr>
            <a:r>
              <a:rPr lang="lt-LT" dirty="0"/>
              <a:t>Siekiant informuoti visuomenę apie savivaldybės biudžeto lėšų panaudojimą projektams finansuoti, Panevėžio miesto savivaldybės administruojamomis lėšomis iš dalies finansuoto projekto visoje reklaminėje ir informacinėje medžiagoje turi būti nurodyta, kad projektą finansuoja Panevėžio miesto savivaldybė.</a:t>
            </a:r>
          </a:p>
        </p:txBody>
      </p:sp>
    </p:spTree>
    <p:extLst>
      <p:ext uri="{BB962C8B-B14F-4D97-AF65-F5344CB8AC3E}">
        <p14:creationId xmlns:p14="http://schemas.microsoft.com/office/powerpoint/2010/main" val="3588462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a:t>Vykdytojas projekto įgyvendinimo metu  gali keisti sąmatą: </a:t>
            </a:r>
          </a:p>
        </p:txBody>
      </p:sp>
      <p:sp>
        <p:nvSpPr>
          <p:cNvPr id="3" name="Turinio vietos rezervavimo ženklas 2"/>
          <p:cNvSpPr>
            <a:spLocks noGrp="1"/>
          </p:cNvSpPr>
          <p:nvPr>
            <p:ph idx="1"/>
          </p:nvPr>
        </p:nvSpPr>
        <p:spPr/>
        <p:txBody>
          <a:bodyPr>
            <a:normAutofit fontScale="92500" lnSpcReduction="10000"/>
          </a:bodyPr>
          <a:lstStyle/>
          <a:p>
            <a:r>
              <a:rPr lang="lt-LT" dirty="0"/>
              <a:t>kai projekto įgyvendinimo metu faktinių išlaidų pokytis pagal atskirus sąmatos straipsnius ir (ar) atskiras sąmatos eilutes yra daugiau nei 20 procentų;</a:t>
            </a:r>
          </a:p>
          <a:p>
            <a:r>
              <a:rPr lang="lt-LT" dirty="0"/>
              <a:t>kai keičiasi sąmatos straipsniuose nurodytų išlaidų paskirtis.</a:t>
            </a:r>
          </a:p>
          <a:p>
            <a:pPr marL="45720" indent="0">
              <a:buNone/>
            </a:pPr>
            <a:endParaRPr lang="lt-LT" dirty="0"/>
          </a:p>
          <a:p>
            <a:pPr marL="45720" indent="0">
              <a:buNone/>
            </a:pPr>
            <a:r>
              <a:rPr lang="lt-LT" dirty="0"/>
              <a:t>Vykdytojas Savivaldybės administracijos direktoriui turi pateikti </a:t>
            </a:r>
            <a:r>
              <a:rPr lang="lt-LT" b="1" dirty="0"/>
              <a:t>laisvos formos (nurodyti projekto pavadinimą, sutarties datą ir numerį, datą iki kada įgyvendinamas projektas)  </a:t>
            </a:r>
            <a:r>
              <a:rPr lang="lt-LT" dirty="0"/>
              <a:t>argumentuotą prašymą dėl sąmatos keitimo ne vėliau kaip prieš 10 darbo dienų iki sutartyje nustatyto projekto įgyvendinimo termino pabaigos. </a:t>
            </a:r>
          </a:p>
          <a:p>
            <a:pPr marL="45720" indent="0">
              <a:buNone/>
            </a:pPr>
            <a:r>
              <a:rPr lang="lt-LT" dirty="0"/>
              <a:t>Praleidus nustatytą terminą, prašymai yra atmetami. Išimčių nėra.</a:t>
            </a:r>
          </a:p>
          <a:p>
            <a:pPr marL="45720" indent="0">
              <a:buNone/>
            </a:pPr>
            <a:endParaRPr lang="lt-LT" dirty="0"/>
          </a:p>
          <a:p>
            <a:pPr marL="45720" indent="0">
              <a:buNone/>
            </a:pPr>
            <a:r>
              <a:rPr lang="lt-LT" b="1" dirty="0"/>
              <a:t>Aktualūs Nuostatų 58–60 punktai.</a:t>
            </a:r>
          </a:p>
          <a:p>
            <a:endParaRPr lang="lt-LT" dirty="0"/>
          </a:p>
        </p:txBody>
      </p:sp>
    </p:spTree>
    <p:extLst>
      <p:ext uri="{BB962C8B-B14F-4D97-AF65-F5344CB8AC3E}">
        <p14:creationId xmlns:p14="http://schemas.microsoft.com/office/powerpoint/2010/main" val="595589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143000" y="609600"/>
            <a:ext cx="9875520" cy="889686"/>
          </a:xfrm>
        </p:spPr>
        <p:txBody>
          <a:bodyPr/>
          <a:lstStyle/>
          <a:p>
            <a:r>
              <a:rPr lang="lt-LT" dirty="0"/>
              <a:t>Projekto ataskaitų pateikimas </a:t>
            </a:r>
          </a:p>
        </p:txBody>
      </p:sp>
      <p:sp>
        <p:nvSpPr>
          <p:cNvPr id="3" name="Turinio vietos rezervavimo ženklas 2"/>
          <p:cNvSpPr>
            <a:spLocks noGrp="1"/>
          </p:cNvSpPr>
          <p:nvPr>
            <p:ph idx="1"/>
          </p:nvPr>
        </p:nvSpPr>
        <p:spPr>
          <a:xfrm>
            <a:off x="1143000" y="1499286"/>
            <a:ext cx="9872871" cy="4596714"/>
          </a:xfrm>
        </p:spPr>
        <p:txBody>
          <a:bodyPr>
            <a:normAutofit fontScale="62500" lnSpcReduction="20000"/>
          </a:bodyPr>
          <a:lstStyle/>
          <a:p>
            <a:endParaRPr lang="lt-LT" b="1" dirty="0"/>
          </a:p>
          <a:p>
            <a:r>
              <a:rPr lang="lt-LT" dirty="0"/>
              <a:t>Įgyvendinus projektą, ne vėliau kaip per 20 darbo dienų, </a:t>
            </a:r>
            <a:r>
              <a:rPr lang="lt-LT" b="1" dirty="0"/>
              <a:t>Kultūros ir meno skyriui</a:t>
            </a:r>
            <a:r>
              <a:rPr lang="lt-LT" dirty="0"/>
              <a:t>  reikia pateikti:</a:t>
            </a:r>
          </a:p>
          <a:p>
            <a:pPr marL="45720" indent="0">
              <a:buNone/>
            </a:pPr>
            <a:r>
              <a:rPr lang="lt-LT" dirty="0"/>
              <a:t>     - Kultūros ir meno projekto įvykdymo rezultatų ataskaitą (forma patvirtinta Panevėžio miesto savivaldybės administracijos direktoriaus 2025 m. sausio 20 d. įsakymu Nr. A-36)  – įvertinama įgyvendinta veikla, rezultatai, projekto tobulinimo ir tęstinumo galimybės.</a:t>
            </a:r>
          </a:p>
          <a:p>
            <a:pPr marL="45720" indent="0">
              <a:buNone/>
            </a:pPr>
            <a:r>
              <a:rPr lang="lt-LT" dirty="0"/>
              <a:t>     - Kultūros ir meno projekto faktinių išlaidų sąmatą (forma patvirtinta Panevėžio miesto savivaldybės administracijos direktoriaus 2025 m. sausio 20 d. įsakymu Nr. A-36).</a:t>
            </a:r>
          </a:p>
          <a:p>
            <a:pPr marL="45720" indent="0" algn="ctr">
              <a:buNone/>
            </a:pPr>
            <a:r>
              <a:rPr lang="lt-LT" dirty="0"/>
              <a:t>      Projekto ataskaitos gali būti teikiamos šiais būdais:</a:t>
            </a:r>
          </a:p>
          <a:p>
            <a:pPr marL="45720" indent="0" algn="ctr">
              <a:buNone/>
            </a:pPr>
            <a:r>
              <a:rPr lang="lt-LT" dirty="0"/>
              <a:t>     - el. paštu </a:t>
            </a:r>
            <a:r>
              <a:rPr lang="lt-LT" dirty="0" err="1">
                <a:hlinkClick r:id="rId2"/>
              </a:rPr>
              <a:t>kultura@panevezys.lt</a:t>
            </a:r>
            <a:r>
              <a:rPr lang="lt-LT" dirty="0"/>
              <a:t> (pasirašytos saugiu elektroniniu parašu)</a:t>
            </a:r>
          </a:p>
          <a:p>
            <a:pPr marL="45720" indent="0" algn="ctr">
              <a:buNone/>
            </a:pPr>
            <a:r>
              <a:rPr lang="lt-LT" dirty="0"/>
              <a:t>      - el. paštu </a:t>
            </a:r>
            <a:r>
              <a:rPr lang="lt-LT" dirty="0" err="1">
                <a:hlinkClick r:id="rId2"/>
              </a:rPr>
              <a:t>kultura@panevezys.lt</a:t>
            </a:r>
            <a:r>
              <a:rPr lang="lt-LT" dirty="0"/>
              <a:t> (pasirašytos ir skenuotos)</a:t>
            </a:r>
          </a:p>
          <a:p>
            <a:pPr marL="45720" indent="0" algn="ctr">
              <a:buNone/>
            </a:pPr>
            <a:r>
              <a:rPr lang="lt-LT" dirty="0"/>
              <a:t>      - Savivaldybės priimamajame adresu: Laisvės a. 20, Panevėžys</a:t>
            </a:r>
          </a:p>
          <a:p>
            <a:r>
              <a:rPr lang="lt-LT" dirty="0"/>
              <a:t>Projekto vykdymo laikotarpiu, pasibaigus ketvirčiui, per 5 kalendorines dienas ir įgyvendinus projektą ne vėliau kaip per 20 darbo dienų </a:t>
            </a:r>
            <a:r>
              <a:rPr lang="lt-LT" b="1" dirty="0"/>
              <a:t>Apskaitos skyriui </a:t>
            </a:r>
            <a:r>
              <a:rPr lang="lt-LT" dirty="0"/>
              <a:t>reikia pateikti:</a:t>
            </a:r>
          </a:p>
          <a:p>
            <a:pPr marL="45720" indent="0">
              <a:buNone/>
            </a:pPr>
            <a:r>
              <a:rPr lang="lt-LT" dirty="0"/>
              <a:t>     - Biudžeto išlaidų sąmatos vykdymo ataskaitą (sutarties 3 priedas).</a:t>
            </a:r>
          </a:p>
          <a:p>
            <a:pPr marL="45720" indent="0">
              <a:buNone/>
            </a:pPr>
            <a:r>
              <a:rPr lang="lt-LT" dirty="0"/>
              <a:t>     - 20__ metų finansinės apskaitos dokumentų, pagrindžiančių lėšų panaudojimą, suvestinę (sutarties 4 priedas).</a:t>
            </a:r>
          </a:p>
          <a:p>
            <a:pPr marL="45720" indent="0">
              <a:buNone/>
            </a:pPr>
            <a:r>
              <a:rPr lang="lt-LT" dirty="0"/>
              <a:t>.</a:t>
            </a:r>
          </a:p>
          <a:p>
            <a:endParaRPr lang="lt-LT" dirty="0"/>
          </a:p>
        </p:txBody>
      </p:sp>
    </p:spTree>
    <p:extLst>
      <p:ext uri="{BB962C8B-B14F-4D97-AF65-F5344CB8AC3E}">
        <p14:creationId xmlns:p14="http://schemas.microsoft.com/office/powerpoint/2010/main" val="10246598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pPr algn="ctr"/>
            <a:r>
              <a:rPr lang="lt-LT"/>
              <a:t>Visos kultūros </a:t>
            </a:r>
            <a:r>
              <a:rPr lang="lt-LT" dirty="0"/>
              <a:t>ir meno projektų dalinio finansavimo formos:</a:t>
            </a:r>
          </a:p>
        </p:txBody>
      </p:sp>
      <p:sp>
        <p:nvSpPr>
          <p:cNvPr id="3" name="Turinio vietos rezervavimo ženklas 2"/>
          <p:cNvSpPr>
            <a:spLocks noGrp="1"/>
          </p:cNvSpPr>
          <p:nvPr>
            <p:ph idx="1"/>
          </p:nvPr>
        </p:nvSpPr>
        <p:spPr/>
        <p:txBody>
          <a:bodyPr>
            <a:normAutofit/>
          </a:bodyPr>
          <a:lstStyle/>
          <a:p>
            <a:pPr marL="45720" indent="0">
              <a:buNone/>
            </a:pPr>
            <a:endParaRPr lang="lt-LT" dirty="0">
              <a:hlinkClick r:id="rId2"/>
            </a:endParaRPr>
          </a:p>
          <a:p>
            <a:pPr marL="45720" indent="0" algn="ctr">
              <a:buNone/>
            </a:pPr>
            <a:r>
              <a:rPr lang="lt-LT" dirty="0">
                <a:hlinkClick r:id="rId2"/>
              </a:rPr>
              <a:t>https://www.panevezys.lt/lt/veiklos-sritys/kultura-244/projektai-247.html</a:t>
            </a:r>
            <a:endParaRPr lang="lt-LT" dirty="0"/>
          </a:p>
          <a:p>
            <a:pPr marL="45720" indent="0" algn="ctr">
              <a:buNone/>
            </a:pPr>
            <a:endParaRPr lang="lt-LT" dirty="0"/>
          </a:p>
          <a:p>
            <a:pPr marL="45720" indent="0" algn="ctr">
              <a:buNone/>
            </a:pPr>
            <a:r>
              <a:rPr lang="lt-LT" dirty="0"/>
              <a:t>Kultūros ir meno skyrius laukia Jūsų kokybiškai parengtų projektų paraiškų!</a:t>
            </a:r>
          </a:p>
          <a:p>
            <a:pPr marL="45720" indent="0" algn="ctr">
              <a:buNone/>
            </a:pPr>
            <a:r>
              <a:rPr lang="lt-LT" dirty="0"/>
              <a:t>Tikime, kad Jūsų įgyvendinami projektai prisidės prie reikšmingų pokyčių Panevėžio miesto kultūriniame gyvenime!</a:t>
            </a:r>
            <a:endParaRPr lang="lt-LT" b="1" dirty="0"/>
          </a:p>
          <a:p>
            <a:pPr marL="45720" indent="0" algn="ctr">
              <a:buNone/>
            </a:pPr>
            <a:endParaRPr lang="lt-LT" sz="1400" dirty="0"/>
          </a:p>
          <a:p>
            <a:pPr marL="45720" indent="0" algn="ctr">
              <a:buNone/>
            </a:pPr>
            <a:r>
              <a:rPr lang="lt-LT" sz="1400" dirty="0"/>
              <a:t>Parengė Laima Butkūnienė</a:t>
            </a:r>
          </a:p>
          <a:p>
            <a:pPr marL="45720" indent="0" algn="ctr">
              <a:buNone/>
            </a:pPr>
            <a:r>
              <a:rPr lang="lt-LT" sz="1400" b="1" dirty="0" err="1">
                <a:hlinkClick r:id="rId3"/>
              </a:rPr>
              <a:t>laima.butkuniene@panevezys.lt</a:t>
            </a:r>
            <a:r>
              <a:rPr lang="lt-LT" sz="1400" b="1" dirty="0"/>
              <a:t>, 0 45 501 246</a:t>
            </a:r>
            <a:br>
              <a:rPr lang="lt-LT" b="1" dirty="0"/>
            </a:br>
            <a:endParaRPr lang="lt-LT" b="1" dirty="0"/>
          </a:p>
          <a:p>
            <a:pPr marL="45720" indent="0" algn="ctr">
              <a:buNone/>
            </a:pPr>
            <a:endParaRPr lang="lt-LT" b="1" dirty="0"/>
          </a:p>
          <a:p>
            <a:pPr marL="45720" indent="0">
              <a:buNone/>
            </a:pPr>
            <a:endParaRPr lang="lt-LT" dirty="0"/>
          </a:p>
          <a:p>
            <a:pPr marL="45720" indent="0">
              <a:buNone/>
            </a:pPr>
            <a:endParaRPr lang="lt-LT" dirty="0"/>
          </a:p>
        </p:txBody>
      </p:sp>
      <p:pic>
        <p:nvPicPr>
          <p:cNvPr id="1025" name="Paveikslėlis 1" descr="cid:image001.png@01D9CC3C.AA0CA60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1066800" cy="1009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70206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a:bodyPr>
          <a:lstStyle/>
          <a:p>
            <a:pPr algn="ctr"/>
            <a:r>
              <a:rPr lang="lt-LT" dirty="0"/>
              <a:t>Galimi pareiškėjai – kultūrinę ar meninę veiklą Panevėžio mieste vykdančios:</a:t>
            </a:r>
          </a:p>
        </p:txBody>
      </p:sp>
      <p:sp>
        <p:nvSpPr>
          <p:cNvPr id="3" name="Turinio vietos rezervavimo ženklas 2"/>
          <p:cNvSpPr>
            <a:spLocks noGrp="1"/>
          </p:cNvSpPr>
          <p:nvPr>
            <p:ph sz="half" idx="1"/>
          </p:nvPr>
        </p:nvSpPr>
        <p:spPr/>
        <p:txBody>
          <a:bodyPr>
            <a:normAutofit fontScale="92500" lnSpcReduction="10000"/>
          </a:bodyPr>
          <a:lstStyle/>
          <a:p>
            <a:r>
              <a:rPr lang="lt-LT" dirty="0"/>
              <a:t>įstaigos, turinčios juridinio asmens teises ir išlaikomos iš valstybės ar savivaldybės biudžetų</a:t>
            </a:r>
          </a:p>
          <a:p>
            <a:endParaRPr lang="lt-LT" dirty="0"/>
          </a:p>
        </p:txBody>
      </p:sp>
      <p:sp>
        <p:nvSpPr>
          <p:cNvPr id="4" name="Turinio vietos rezervavimo ženklas 3"/>
          <p:cNvSpPr>
            <a:spLocks noGrp="1"/>
          </p:cNvSpPr>
          <p:nvPr>
            <p:ph sz="half" idx="2"/>
          </p:nvPr>
        </p:nvSpPr>
        <p:spPr/>
        <p:txBody>
          <a:bodyPr>
            <a:normAutofit fontScale="92500" lnSpcReduction="10000"/>
          </a:bodyPr>
          <a:lstStyle/>
          <a:p>
            <a:r>
              <a:rPr lang="lt-LT" dirty="0"/>
              <a:t>nevyriausybinės organizacijos (asociacijos, viešosios įstaigos, labdaros ir paramos fondai), VĮ Registrų centro Juridinių asmenų registre </a:t>
            </a:r>
            <a:r>
              <a:rPr lang="lt-LT" b="1" dirty="0"/>
              <a:t>įregistravusios žymą</a:t>
            </a:r>
            <a:r>
              <a:rPr lang="lt-LT" dirty="0"/>
              <a:t>, kad juridinis asmuo yra nevyriausybinė organizacija</a:t>
            </a:r>
          </a:p>
          <a:p>
            <a:pPr marL="45720" indent="0">
              <a:buNone/>
            </a:pPr>
            <a:r>
              <a:rPr lang="lt-LT" dirty="0"/>
              <a:t>Pasitikrinti galima: </a:t>
            </a:r>
          </a:p>
          <a:p>
            <a:pPr marL="45720" indent="0">
              <a:buNone/>
            </a:pPr>
            <a:r>
              <a:rPr lang="lt-LT" dirty="0">
                <a:hlinkClick r:id="rId2"/>
              </a:rPr>
              <a:t>https://www.registrucentras.lt/jar/p/index.php</a:t>
            </a:r>
            <a:endParaRPr lang="lt-LT" dirty="0"/>
          </a:p>
          <a:p>
            <a:pPr marL="45720" indent="0">
              <a:buNone/>
            </a:pPr>
            <a:r>
              <a:rPr lang="lt-LT" dirty="0"/>
              <a:t>Instrukcija, kaip įregistruoti NVO žymą:</a:t>
            </a:r>
          </a:p>
          <a:p>
            <a:pPr marL="45720" indent="0">
              <a:buNone/>
            </a:pPr>
            <a:r>
              <a:rPr lang="lt-LT" u="sng" dirty="0">
                <a:hlinkClick r:id="rId3"/>
              </a:rPr>
              <a:t>https://info.registrucentras.lt/node/104642</a:t>
            </a:r>
            <a:r>
              <a:rPr lang="lt-LT" dirty="0"/>
              <a:t>  </a:t>
            </a:r>
          </a:p>
          <a:p>
            <a:pPr marL="45720" indent="0">
              <a:buNone/>
            </a:pPr>
            <a:endParaRPr lang="lt-LT" dirty="0"/>
          </a:p>
        </p:txBody>
      </p:sp>
    </p:spTree>
    <p:extLst>
      <p:ext uri="{BB962C8B-B14F-4D97-AF65-F5344CB8AC3E}">
        <p14:creationId xmlns:p14="http://schemas.microsoft.com/office/powerpoint/2010/main" val="1859577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a:t>Projektų dalinio finansavimo dydis:</a:t>
            </a:r>
            <a:br>
              <a:rPr lang="lt-LT" dirty="0"/>
            </a:br>
            <a:endParaRPr lang="lt-LT" dirty="0"/>
          </a:p>
        </p:txBody>
      </p:sp>
      <p:sp>
        <p:nvSpPr>
          <p:cNvPr id="3" name="Turinio vietos rezervavimo ženklas 2"/>
          <p:cNvSpPr>
            <a:spLocks noGrp="1"/>
          </p:cNvSpPr>
          <p:nvPr>
            <p:ph idx="1"/>
          </p:nvPr>
        </p:nvSpPr>
        <p:spPr/>
        <p:txBody>
          <a:bodyPr/>
          <a:lstStyle/>
          <a:p>
            <a:r>
              <a:rPr lang="lt-LT" dirty="0"/>
              <a:t>projektui finansavimas gali būti skiriamas nuo 1 000 iki 5 000 Eur;</a:t>
            </a:r>
          </a:p>
          <a:p>
            <a:r>
              <a:rPr lang="lt-LT" dirty="0"/>
              <a:t> projektui turi būti numatytas papildomas (partnerių, rėmėjų) ir ar nuosavas indėlis, kuris turi sudaryti ne mažiau nei 10 proc. nuo  bendro biudžeto. Negali būti nurodytos kitų Savivaldybės programų lėšos! Apie įnašą įrodančius dokumentus plačiau Nuostatų 12 punkte;</a:t>
            </a:r>
          </a:p>
          <a:p>
            <a:r>
              <a:rPr lang="lt-LT" dirty="0"/>
              <a:t>savivaldybės kultūros ir meno projektų dalinio finansavimo programos </a:t>
            </a:r>
            <a:r>
              <a:rPr lang="es-ES" dirty="0" err="1"/>
              <a:t>lėšų</a:t>
            </a:r>
            <a:r>
              <a:rPr lang="es-ES" dirty="0"/>
              <a:t> suma 2025 m.</a:t>
            </a:r>
            <a:r>
              <a:rPr lang="lt-LT" dirty="0"/>
              <a:t> – 65</a:t>
            </a:r>
            <a:r>
              <a:rPr lang="es-ES" dirty="0"/>
              <a:t> 000 Eur</a:t>
            </a:r>
            <a:r>
              <a:rPr lang="lt-LT" dirty="0"/>
              <a:t>.</a:t>
            </a:r>
            <a:endParaRPr lang="es-ES" dirty="0"/>
          </a:p>
          <a:p>
            <a:endParaRPr lang="lt-LT" dirty="0"/>
          </a:p>
          <a:p>
            <a:endParaRPr lang="lt-LT" dirty="0"/>
          </a:p>
        </p:txBody>
      </p:sp>
    </p:spTree>
    <p:extLst>
      <p:ext uri="{BB962C8B-B14F-4D97-AF65-F5344CB8AC3E}">
        <p14:creationId xmlns:p14="http://schemas.microsoft.com/office/powerpoint/2010/main" val="4131386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pPr algn="ctr"/>
            <a:r>
              <a:rPr lang="lt-LT" dirty="0"/>
              <a:t>Bendrieji konkurso reikalavimai</a:t>
            </a:r>
          </a:p>
        </p:txBody>
      </p:sp>
      <p:sp>
        <p:nvSpPr>
          <p:cNvPr id="3" name="Turinio vietos rezervavimo ženklas 2"/>
          <p:cNvSpPr>
            <a:spLocks noGrp="1"/>
          </p:cNvSpPr>
          <p:nvPr>
            <p:ph idx="1"/>
          </p:nvPr>
        </p:nvSpPr>
        <p:spPr/>
        <p:txBody>
          <a:bodyPr>
            <a:normAutofit fontScale="92500" lnSpcReduction="20000"/>
          </a:bodyPr>
          <a:lstStyle/>
          <a:p>
            <a:r>
              <a:rPr lang="lt-LT" dirty="0"/>
              <a:t>Vienas juridinis asmuo konkursui gali teikti ne daugiau kaip 2 (dvi) paraiškas.</a:t>
            </a:r>
          </a:p>
          <a:p>
            <a:r>
              <a:rPr lang="lt-LT" dirty="0"/>
              <a:t>Užpildyta patvirtintos formos paraiška. Visos paraiškos dalys privalo būti užpildytos. Visi projekto su papildomais priedais lapai sunumeruoti vientisa tvarka.</a:t>
            </a:r>
          </a:p>
          <a:p>
            <a:r>
              <a:rPr lang="lt-LT" dirty="0"/>
              <a:t>Paraiška patvirtinta įstaigos antspaudu (jei turi) ir pasirašyta juridinio asmens vadovo</a:t>
            </a:r>
            <a:r>
              <a:rPr lang="lt-LT" b="1" dirty="0"/>
              <a:t> </a:t>
            </a:r>
            <a:r>
              <a:rPr lang="lt-LT" dirty="0"/>
              <a:t>arba įgalioto asmens, projekto vadovo, juridinio asmens vyr. finansininko.</a:t>
            </a:r>
          </a:p>
          <a:p>
            <a:r>
              <a:rPr lang="lt-LT" dirty="0"/>
              <a:t>Jei paraišką pasirašo ne įstaigos vadovas, pridedama dokumento kopija,  patvirtinanti asmens teisę veikti pareiškėjo vardu.</a:t>
            </a:r>
          </a:p>
          <a:p>
            <a:r>
              <a:rPr lang="lt-LT" dirty="0"/>
              <a:t>Papildomi dokumentai pateikiami A4 formatu, dokumentų kopijos turi būti patvirtintos tikrumo žyma.</a:t>
            </a:r>
          </a:p>
          <a:p>
            <a:r>
              <a:rPr lang="lt-LT" dirty="0"/>
              <a:t>Pridedami dokumentai nevalstybine kalba turi būti išversti į lietuvių kalbą.</a:t>
            </a:r>
          </a:p>
          <a:p>
            <a:pPr marL="45720" indent="0">
              <a:buNone/>
            </a:pPr>
            <a:r>
              <a:rPr lang="lt-LT" b="1" dirty="0"/>
              <a:t>Paraiškų taisyti, tikslinti, pildyti ar papildomai teikti dokumentus po paraiškos pateikimo negalima. Išimtys nurodytos Nuostatų 21 punkte.</a:t>
            </a:r>
          </a:p>
        </p:txBody>
      </p:sp>
    </p:spTree>
    <p:extLst>
      <p:ext uri="{BB962C8B-B14F-4D97-AF65-F5344CB8AC3E}">
        <p14:creationId xmlns:p14="http://schemas.microsoft.com/office/powerpoint/2010/main" val="10628300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fontScale="90000"/>
          </a:bodyPr>
          <a:lstStyle/>
          <a:p>
            <a:r>
              <a:rPr lang="lt-LT" dirty="0"/>
              <a:t>Kartu su paraiška pateikiami šie dokumentai:</a:t>
            </a:r>
            <a:br>
              <a:rPr lang="lt-LT" dirty="0"/>
            </a:br>
            <a:endParaRPr lang="lt-LT" dirty="0"/>
          </a:p>
        </p:txBody>
      </p:sp>
      <p:sp>
        <p:nvSpPr>
          <p:cNvPr id="3" name="Turinio vietos rezervavimo ženklas 2"/>
          <p:cNvSpPr>
            <a:spLocks noGrp="1"/>
          </p:cNvSpPr>
          <p:nvPr>
            <p:ph idx="1"/>
          </p:nvPr>
        </p:nvSpPr>
        <p:spPr/>
        <p:txBody>
          <a:bodyPr>
            <a:normAutofit fontScale="77500" lnSpcReduction="20000"/>
          </a:bodyPr>
          <a:lstStyle/>
          <a:p>
            <a:r>
              <a:rPr lang="lt-LT" dirty="0"/>
              <a:t>laisvos formos projekto vadovo profesinės veiklos aprašymas;</a:t>
            </a:r>
          </a:p>
          <a:p>
            <a:r>
              <a:rPr lang="lt-LT" dirty="0"/>
              <a:t>juridinio asmens registravimo pažymėjimo kopija, išduota VĮ Registrų centro;</a:t>
            </a:r>
          </a:p>
          <a:p>
            <a:r>
              <a:rPr lang="lt-LT" b="1" dirty="0"/>
              <a:t>paraiškos teikėjo (taikoma tik nevyriausybinėms organizacijoms) įstatų ar nuostatų patvirtinta kopija</a:t>
            </a:r>
            <a:r>
              <a:rPr lang="lt-LT" dirty="0"/>
              <a:t>;</a:t>
            </a:r>
            <a:endParaRPr lang="lt-LT" b="1" dirty="0"/>
          </a:p>
          <a:p>
            <a:r>
              <a:rPr lang="lt-LT" dirty="0"/>
              <a:t>numatomų dalyvių ir (ar) partnerių sutikimų dalyvauti projekte kopijos;</a:t>
            </a:r>
          </a:p>
          <a:p>
            <a:r>
              <a:rPr lang="lt-LT" dirty="0"/>
              <a:t>paraiškos teikėjo, partnerių, rėmėjų ketinimo suteikti indėlį (finansinį, dalykinį ir pan.) pagrindžiančių dokumentų kopijos (preliminari sutartis, raštas, laiškas ar kitas rašytinis dokumentas);</a:t>
            </a:r>
          </a:p>
          <a:p>
            <a:r>
              <a:rPr lang="lt-LT" b="1" dirty="0"/>
              <a:t>planuojamo išleisti leidinio ištrauka (3–4 psl. apimties) ar kita leidybai parengta medžiaga (pvz., iliustruoto, mokslinio, kraštotyrinio leidinio atveju), jei teikiama leidybos projekto paraiška</a:t>
            </a:r>
            <a:r>
              <a:rPr lang="lt-LT" dirty="0"/>
              <a:t>;</a:t>
            </a:r>
            <a:endParaRPr lang="lt-LT" b="1" dirty="0"/>
          </a:p>
          <a:p>
            <a:r>
              <a:rPr lang="lt-LT" dirty="0"/>
              <a:t>dokumento, patvirtinančio asmens teisę veikti pareiškėjo vardu, kopija, patvirtinta teisės aktų nustatyta tvarka, jei paraiškos teikėjui atstovauja ne jo vadovas;</a:t>
            </a:r>
          </a:p>
          <a:p>
            <a:r>
              <a:rPr lang="lt-LT" dirty="0"/>
              <a:t>kiti dokumentai (jų kopijos), kurie, pareiškėjo nuomone, gali būti svarbūs vertinant paraišką (pvz., teikiant vizualaus pobūdžio projekto (paroda, ekspozicija, iliustruotas leidinys ir pan.) paraišką, pateikti vizualinę dalį, atskleidžiančią papildomą medžiagą).</a:t>
            </a:r>
          </a:p>
          <a:p>
            <a:endParaRPr lang="lt-LT" dirty="0"/>
          </a:p>
        </p:txBody>
      </p:sp>
    </p:spTree>
    <p:extLst>
      <p:ext uri="{BB962C8B-B14F-4D97-AF65-F5344CB8AC3E}">
        <p14:creationId xmlns:p14="http://schemas.microsoft.com/office/powerpoint/2010/main" val="6126810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a:t>Reikalavimai paraiškai užpildyti</a:t>
            </a:r>
          </a:p>
        </p:txBody>
      </p:sp>
      <p:sp>
        <p:nvSpPr>
          <p:cNvPr id="3" name="Turinio vietos rezervavimo ženklas 2"/>
          <p:cNvSpPr>
            <a:spLocks noGrp="1"/>
          </p:cNvSpPr>
          <p:nvPr>
            <p:ph idx="1"/>
          </p:nvPr>
        </p:nvSpPr>
        <p:spPr/>
        <p:txBody>
          <a:bodyPr>
            <a:normAutofit/>
          </a:bodyPr>
          <a:lstStyle/>
          <a:p>
            <a:r>
              <a:rPr lang="lt-LT" dirty="0"/>
              <a:t>Paraiškos forma patvirtinta Savivaldybės administracijos direktoriaus įsakymu. Joje nieko negalima ištrinti, panaikinti ar keisti. Svarbu užpildyti visus punktus.</a:t>
            </a:r>
          </a:p>
          <a:p>
            <a:r>
              <a:rPr lang="lt-LT" dirty="0"/>
              <a:t>Teksto rašymui rekomenduojamas </a:t>
            </a:r>
            <a:r>
              <a:rPr lang="lt-LT" b="1" dirty="0" err="1"/>
              <a:t>Times</a:t>
            </a:r>
            <a:r>
              <a:rPr lang="lt-LT" b="1" dirty="0"/>
              <a:t> </a:t>
            </a:r>
            <a:r>
              <a:rPr lang="lt-LT" b="1" dirty="0" err="1"/>
              <a:t>New</a:t>
            </a:r>
            <a:r>
              <a:rPr lang="lt-LT" b="1" dirty="0"/>
              <a:t> Roman </a:t>
            </a:r>
            <a:r>
              <a:rPr lang="lt-LT" dirty="0"/>
              <a:t>šriftas, </a:t>
            </a:r>
            <a:r>
              <a:rPr lang="lt-LT" b="1" dirty="0"/>
              <a:t>12</a:t>
            </a:r>
            <a:r>
              <a:rPr lang="lt-LT" dirty="0"/>
              <a:t> šrifto dydis.</a:t>
            </a:r>
          </a:p>
          <a:p>
            <a:r>
              <a:rPr lang="lt-LT" dirty="0"/>
              <a:t>Neviršyti paraiškos formoje punktams nurodytų simbolių skaičiaus.</a:t>
            </a:r>
          </a:p>
          <a:p>
            <a:r>
              <a:rPr lang="lt-LT" dirty="0"/>
              <a:t>Svarbu nurodyti projekto vadovą.</a:t>
            </a:r>
          </a:p>
          <a:p>
            <a:r>
              <a:rPr lang="lt-LT" dirty="0"/>
              <a:t>Nurodyti projekto įgyvendinimo vietą (-</a:t>
            </a:r>
            <a:r>
              <a:rPr lang="lt-LT" dirty="0" err="1"/>
              <a:t>as</a:t>
            </a:r>
            <a:r>
              <a:rPr lang="lt-LT" dirty="0"/>
              <a:t>) – įstaigos adresą, Panevėžio miesto kuo konkretesnę vietą, rajoną, teritoriją.</a:t>
            </a:r>
          </a:p>
          <a:p>
            <a:r>
              <a:rPr lang="lt-LT" dirty="0"/>
              <a:t> Paraiškos formoje nėra uždavinių – tai veiklos!</a:t>
            </a:r>
          </a:p>
          <a:p>
            <a:r>
              <a:rPr lang="lt-LT" dirty="0"/>
              <a:t>Naujovė – pateikti projekto santrauką (naudojama viešinimo tikslais).</a:t>
            </a:r>
          </a:p>
        </p:txBody>
      </p:sp>
    </p:spTree>
    <p:extLst>
      <p:ext uri="{BB962C8B-B14F-4D97-AF65-F5344CB8AC3E}">
        <p14:creationId xmlns:p14="http://schemas.microsoft.com/office/powerpoint/2010/main" val="17566903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a:t>Sąmatos formos pakeitimai </a:t>
            </a:r>
          </a:p>
        </p:txBody>
      </p:sp>
      <p:sp>
        <p:nvSpPr>
          <p:cNvPr id="3" name="Turinio vietos rezervavimo ženklas 2"/>
          <p:cNvSpPr>
            <a:spLocks noGrp="1"/>
          </p:cNvSpPr>
          <p:nvPr>
            <p:ph idx="1"/>
          </p:nvPr>
        </p:nvSpPr>
        <p:spPr/>
        <p:txBody>
          <a:bodyPr>
            <a:normAutofit/>
          </a:bodyPr>
          <a:lstStyle/>
          <a:p>
            <a:pPr marL="45720" indent="0">
              <a:buNone/>
            </a:pPr>
            <a:r>
              <a:rPr lang="lt-LT" dirty="0"/>
              <a:t>Trys pagrindiniai sąmatos straipsniai: </a:t>
            </a:r>
          </a:p>
          <a:p>
            <a:pPr>
              <a:buFontTx/>
              <a:buChar char="-"/>
            </a:pPr>
            <a:r>
              <a:rPr lang="lt-LT" dirty="0"/>
              <a:t>tiesioginės projekto vykdymo </a:t>
            </a:r>
            <a:r>
              <a:rPr lang="lt-LT" b="1" dirty="0"/>
              <a:t>išlaidos </a:t>
            </a:r>
            <a:r>
              <a:rPr lang="lt-LT" sz="1400" dirty="0"/>
              <a:t>(atlygis fiziniams asmenims pagal autorines, atlikėjo ir kitų atlygintinų paslaugų sutartis, pagal verslo liudijimus ar individualios veiklos pažymas, projekto tikslams pasiekti būtinos prekių ir paslaugų įsigijimo išlaidos (patalpų, techninės įrangos, transporto nuomos, viešinimo (skelbimai spaudoje, socialiniame tinkle, garso ir vaizdo reklama) ir sklaidos (plakatų, bukletų,  skrajučių gamyba), leidinių leidybos), kviestinių projekto dalyvių tiesiogiai patiriamos ir projekto vykdytojo kompensuojamos išlaidos (nakvynės, maitinimo, kelionių išlaidos, kompensuojamos pagal avansines apyskaitas ar kitus dokumentus);</a:t>
            </a:r>
          </a:p>
          <a:p>
            <a:pPr>
              <a:buFontTx/>
              <a:buChar char="-"/>
            </a:pPr>
            <a:r>
              <a:rPr lang="lt-LT" dirty="0"/>
              <a:t>administravimo išlaidos </a:t>
            </a:r>
            <a:r>
              <a:rPr lang="lt-LT" sz="1400" dirty="0"/>
              <a:t>(banko, pašto, ryšio ar pan. paslaugoms, kanceliarinėms prekėms) – </a:t>
            </a:r>
            <a:r>
              <a:rPr lang="lt-LT" sz="2400" dirty="0"/>
              <a:t>ne daugiau kaip 20 proc. projektui vykdyti skirtų lėšų</a:t>
            </a:r>
            <a:r>
              <a:rPr lang="lt-LT" sz="1400" dirty="0"/>
              <a:t>;</a:t>
            </a:r>
          </a:p>
          <a:p>
            <a:pPr>
              <a:buFontTx/>
              <a:buChar char="-"/>
            </a:pPr>
            <a:r>
              <a:rPr lang="lt-LT" dirty="0"/>
              <a:t>kitos išlaidos </a:t>
            </a:r>
            <a:r>
              <a:rPr lang="lt-LT" sz="1400" dirty="0"/>
              <a:t>(pvz., kuras, maisto prekės ir nealkoholiniai gėrimai kavos pertraukoms, Lietuvos autorių teisių kolektyvinio administravimo asociacijos ir pan. mokestis, dalyvavimo kultūros ar meno renginyje dalyvio mokestis).</a:t>
            </a:r>
          </a:p>
          <a:p>
            <a:endParaRPr lang="lt-LT" dirty="0"/>
          </a:p>
        </p:txBody>
      </p:sp>
    </p:spTree>
    <p:extLst>
      <p:ext uri="{BB962C8B-B14F-4D97-AF65-F5344CB8AC3E}">
        <p14:creationId xmlns:p14="http://schemas.microsoft.com/office/powerpoint/2010/main" val="2219990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pPr algn="ctr"/>
            <a:r>
              <a:rPr lang="lt-LT" dirty="0"/>
              <a:t>Dalinio finansavimo sąmata</a:t>
            </a:r>
          </a:p>
        </p:txBody>
      </p:sp>
      <p:sp>
        <p:nvSpPr>
          <p:cNvPr id="3" name="Turinio vietos rezervavimo ženklas 2"/>
          <p:cNvSpPr>
            <a:spLocks noGrp="1"/>
          </p:cNvSpPr>
          <p:nvPr>
            <p:ph idx="1"/>
          </p:nvPr>
        </p:nvSpPr>
        <p:spPr/>
        <p:txBody>
          <a:bodyPr>
            <a:normAutofit/>
          </a:bodyPr>
          <a:lstStyle/>
          <a:p>
            <a:pPr marL="45720" indent="0">
              <a:buNone/>
            </a:pPr>
            <a:r>
              <a:rPr lang="lt-LT" dirty="0"/>
              <a:t>Negali būti nenumatytų išlaidų.</a:t>
            </a:r>
          </a:p>
          <a:p>
            <a:pPr marL="45720" indent="0">
              <a:buNone/>
            </a:pPr>
            <a:r>
              <a:rPr lang="lt-LT" b="1" dirty="0"/>
              <a:t>Nefinansuojamos išlaidos</a:t>
            </a:r>
            <a:r>
              <a:rPr lang="lt-LT" dirty="0"/>
              <a:t>:</a:t>
            </a:r>
          </a:p>
          <a:p>
            <a:r>
              <a:rPr lang="lt-LT" dirty="0"/>
              <a:t>ilgalaikio materialiojo ir nematerialiojo turto įsigijimas;</a:t>
            </a:r>
          </a:p>
          <a:p>
            <a:r>
              <a:rPr lang="lt-LT" dirty="0"/>
              <a:t>patalpų remontas, rekonstrukcija ir statyba;</a:t>
            </a:r>
          </a:p>
          <a:p>
            <a:r>
              <a:rPr lang="lt-LT" dirty="0"/>
              <a:t>lizingas, išperkamoji nuoma, premijos, baudos, delspinigiai, finansinės nuobaudos, bylinėjimosi išlaidos, paskolų palūkanos ir skolos;</a:t>
            </a:r>
          </a:p>
          <a:p>
            <a:r>
              <a:rPr lang="lt-LT" dirty="0"/>
              <a:t>projekto paraiškos parengimas;</a:t>
            </a:r>
          </a:p>
          <a:p>
            <a:r>
              <a:rPr lang="lt-LT" dirty="0"/>
              <a:t>kitos išlaidos, tiesiogiai nesusijusios su projekto vykdymu.</a:t>
            </a:r>
          </a:p>
          <a:p>
            <a:endParaRPr lang="lt-LT" dirty="0"/>
          </a:p>
          <a:p>
            <a:endParaRPr lang="lt-LT" dirty="0"/>
          </a:p>
          <a:p>
            <a:endParaRPr lang="lt-LT" dirty="0"/>
          </a:p>
        </p:txBody>
      </p:sp>
    </p:spTree>
    <p:extLst>
      <p:ext uri="{BB962C8B-B14F-4D97-AF65-F5344CB8AC3E}">
        <p14:creationId xmlns:p14="http://schemas.microsoft.com/office/powerpoint/2010/main" val="3757939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143000" y="609600"/>
            <a:ext cx="9875520" cy="1252151"/>
          </a:xfrm>
        </p:spPr>
        <p:txBody>
          <a:bodyPr>
            <a:noAutofit/>
          </a:bodyPr>
          <a:lstStyle/>
          <a:p>
            <a:pPr algn="ctr"/>
            <a:r>
              <a:rPr lang="lt-LT" dirty="0"/>
              <a:t>Trys vertinimo prioritetai </a:t>
            </a:r>
            <a:br>
              <a:rPr lang="lt-LT" dirty="0"/>
            </a:br>
            <a:r>
              <a:rPr lang="lt-LT" dirty="0"/>
              <a:t>ir balai </a:t>
            </a:r>
            <a:r>
              <a:rPr lang="lt-LT" sz="3200" dirty="0"/>
              <a:t>(10, 8, 5, 3, o balai):</a:t>
            </a:r>
          </a:p>
        </p:txBody>
      </p:sp>
      <p:sp>
        <p:nvSpPr>
          <p:cNvPr id="3" name="Turinio vietos rezervavimo ženklas 2"/>
          <p:cNvSpPr>
            <a:spLocks noGrp="1"/>
          </p:cNvSpPr>
          <p:nvPr>
            <p:ph idx="1"/>
          </p:nvPr>
        </p:nvSpPr>
        <p:spPr/>
        <p:txBody>
          <a:bodyPr/>
          <a:lstStyle/>
          <a:p>
            <a:r>
              <a:rPr lang="lt-LT" dirty="0"/>
              <a:t>miesto viešųjų erdvių panaudojimas kultūrinei ar meninei veiklai – projekto veiklos vyksta viešosiose Panevėžio miesto erdvėse, gyvenamuosiuose rajonuose, kultūrinio, istorinio ir industrinio paveldo objektuose ir skatina naujas kultūros raiškos formas, įvairias meno praktikas;</a:t>
            </a:r>
          </a:p>
          <a:p>
            <a:r>
              <a:rPr lang="lt-LT" dirty="0"/>
              <a:t>kultūra ir menas miesto bendruomenei – projektais įtraukiant gyventojus į kultūros ir meno kūrėjų kultūrinę ar meninę veiklą, siekiama kokybinio miesto bendruomenės pokyčio;</a:t>
            </a:r>
          </a:p>
          <a:p>
            <a:r>
              <a:rPr lang="lt-LT" dirty="0"/>
              <a:t>prioritetas (-i), kuris (-</a:t>
            </a:r>
            <a:r>
              <a:rPr lang="lt-LT" dirty="0" err="1"/>
              <a:t>ie</a:t>
            </a:r>
            <a:r>
              <a:rPr lang="lt-LT" dirty="0"/>
              <a:t>) kiekvienais metais gali keistis. Atrenka Panevėžio miesto savivaldybės kultūros ir meno taryba. Skelbiamas konkurso kvietime. </a:t>
            </a:r>
            <a:r>
              <a:rPr lang="lt-LT" b="1" dirty="0"/>
              <a:t>Projektai, prisidedantys prie kultūros produktų arba paslaugų vystymo kultūros ir kūrybinių industrijų (KKI) srityje</a:t>
            </a:r>
            <a:r>
              <a:rPr lang="lt-LT" dirty="0"/>
              <a:t>.</a:t>
            </a:r>
          </a:p>
          <a:p>
            <a:endParaRPr lang="lt-LT" dirty="0"/>
          </a:p>
          <a:p>
            <a:endParaRPr lang="lt-LT" dirty="0"/>
          </a:p>
        </p:txBody>
      </p:sp>
    </p:spTree>
    <p:extLst>
      <p:ext uri="{BB962C8B-B14F-4D97-AF65-F5344CB8AC3E}">
        <p14:creationId xmlns:p14="http://schemas.microsoft.com/office/powerpoint/2010/main" val="260210704"/>
      </p:ext>
    </p:extLst>
  </p:cSld>
  <p:clrMapOvr>
    <a:masterClrMapping/>
  </p:clrMapOvr>
</p:sld>
</file>

<file path=ppt/theme/theme1.xml><?xml version="1.0" encoding="utf-8"?>
<a:theme xmlns:a="http://schemas.openxmlformats.org/drawingml/2006/main" name="Pagrinda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TM03457444[[fn=Pagrindas]]</Template>
  <TotalTime>830</TotalTime>
  <Words>2145</Words>
  <Application>Microsoft Office PowerPoint</Application>
  <PresentationFormat>Plačiaekranė</PresentationFormat>
  <Paragraphs>133</Paragraphs>
  <Slides>19</Slides>
  <Notes>0</Notes>
  <HiddenSlides>0</HiddenSlides>
  <MMClips>0</MMClips>
  <ScaleCrop>false</ScaleCrop>
  <HeadingPairs>
    <vt:vector size="6" baseType="variant">
      <vt:variant>
        <vt:lpstr>Naudojami šriftai</vt:lpstr>
      </vt:variant>
      <vt:variant>
        <vt:i4>1</vt:i4>
      </vt:variant>
      <vt:variant>
        <vt:lpstr>Tema</vt:lpstr>
      </vt:variant>
      <vt:variant>
        <vt:i4>1</vt:i4>
      </vt:variant>
      <vt:variant>
        <vt:lpstr>Skaidrių pavadinimai</vt:lpstr>
      </vt:variant>
      <vt:variant>
        <vt:i4>19</vt:i4>
      </vt:variant>
    </vt:vector>
  </HeadingPairs>
  <TitlesOfParts>
    <vt:vector size="21" baseType="lpstr">
      <vt:lpstr>Corbel</vt:lpstr>
      <vt:lpstr>Pagrindas</vt:lpstr>
      <vt:lpstr>Panevėžio miesto savivaldybės kultūros ir meno projektų  dalinis finansavimas </vt:lpstr>
      <vt:lpstr>Galimi pareiškėjai – kultūrinę ar meninę veiklą Panevėžio mieste vykdančios:</vt:lpstr>
      <vt:lpstr>Projektų dalinio finansavimo dydis: </vt:lpstr>
      <vt:lpstr>Bendrieji konkurso reikalavimai</vt:lpstr>
      <vt:lpstr>Kartu su paraiška pateikiami šie dokumentai: </vt:lpstr>
      <vt:lpstr>Reikalavimai paraiškai užpildyti</vt:lpstr>
      <vt:lpstr>Sąmatos formos pakeitimai </vt:lpstr>
      <vt:lpstr>Dalinio finansavimo sąmata</vt:lpstr>
      <vt:lpstr>Trys vertinimo prioritetai  ir balai (10, 8, 5, 3, o balai):</vt:lpstr>
      <vt:lpstr> Lūkesčiai dėl šių metų trečiojo prioriteto </vt:lpstr>
      <vt:lpstr>Lūkesčiai...</vt:lpstr>
      <vt:lpstr>Du paraiškų vertinimo etapai</vt:lpstr>
      <vt:lpstr>Paraiškų vertinimo pokyčiai </vt:lpstr>
      <vt:lpstr>Tikrinant projekto administracinę atitiktį</vt:lpstr>
      <vt:lpstr>Pareiškėjui gavus dalinį finansavimą</vt:lpstr>
      <vt:lpstr>Projekto įgyvendinimo metu</vt:lpstr>
      <vt:lpstr>Vykdytojas projekto įgyvendinimo metu  gali keisti sąmatą: </vt:lpstr>
      <vt:lpstr>Projekto ataskaitų pateikimas </vt:lpstr>
      <vt:lpstr>Visos kultūros ir meno projektų dalinio finansavimo formos: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Panevėžio miesto savivaldybės kultūros ir meno projektų  dalinis finansavimas </dc:title>
  <dc:creator>Laima Butkūnienė</dc:creator>
  <cp:lastModifiedBy>Service Service</cp:lastModifiedBy>
  <cp:revision>62</cp:revision>
  <dcterms:created xsi:type="dcterms:W3CDTF">2025-01-29T07:13:44Z</dcterms:created>
  <dcterms:modified xsi:type="dcterms:W3CDTF">2025-02-03T08:30:05Z</dcterms:modified>
</cp:coreProperties>
</file>