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78" r:id="rId4"/>
    <p:sldId id="296" r:id="rId5"/>
    <p:sldId id="297" r:id="rId6"/>
    <p:sldId id="284" r:id="rId7"/>
    <p:sldId id="298" r:id="rId8"/>
    <p:sldId id="309" r:id="rId9"/>
    <p:sldId id="299" r:id="rId10"/>
    <p:sldId id="301" r:id="rId11"/>
    <p:sldId id="292" r:id="rId12"/>
    <p:sldId id="304" r:id="rId13"/>
    <p:sldId id="305" r:id="rId14"/>
    <p:sldId id="306" r:id="rId15"/>
    <p:sldId id="271" r:id="rId16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9692" autoAdjust="0"/>
  </p:normalViewPr>
  <p:slideViewPr>
    <p:cSldViewPr snapToGrid="0">
      <p:cViewPr varScale="1">
        <p:scale>
          <a:sx n="77" d="100"/>
          <a:sy n="77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45E9-6246-4749-9C83-4B02EFD5A694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7124-A540-482E-93C4-C8FC0BB3F9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6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99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005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725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0293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234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3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321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07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4931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654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279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10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6613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758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4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2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9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5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1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0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91F-E006-48F5-8830-F1A750E5C6D3}" type="datetimeFigureOut">
              <a:rPr lang="lt-LT" smtClean="0"/>
              <a:t>2025-04-02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0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ezys.lt/" TargetMode="External"/><Relationship Id="rId5" Type="http://schemas.openxmlformats.org/officeDocument/2006/relationships/hyperlink" Target="mailto:simona.niedvare@panevezys.lt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3.emf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39.png"/><Relationship Id="rId5" Type="http://schemas.openxmlformats.org/officeDocument/2006/relationships/image" Target="../media/image19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image" Target="../media/image3.emf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4.svg"/><Relationship Id="rId4" Type="http://schemas.openxmlformats.org/officeDocument/2006/relationships/image" Target="../media/image3.emf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298159-EC19-5052-61C7-8EA7FF53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2" y="0"/>
            <a:ext cx="10297055" cy="685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43F87AA-F7DD-5E50-D2E2-BA689137F177}"/>
              </a:ext>
            </a:extLst>
          </p:cNvPr>
          <p:cNvSpPr/>
          <p:nvPr/>
        </p:nvSpPr>
        <p:spPr>
          <a:xfrm>
            <a:off x="-1" y="0"/>
            <a:ext cx="6379535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271" y="1930110"/>
            <a:ext cx="6297222" cy="3429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PANEVĖŽIO MIESTO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SAVIVALDYBĖS MOKINIŲ DALYVAUJAMOJO BIUDŽETO INICIATYVŲ ATRANKOS IR FINANSAVIMO TVARKOS PRISTATYMAS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latin typeface="Montserrat Black" panose="00000A00000000000000" pitchFamily="2" charset="-70"/>
              </a:rPr>
              <a:t>2025 M.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14937651-FCB6-3C72-A21F-3E362001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7C1D814-10F9-FFFF-45C1-DDF94B51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651644"/>
            <a:ext cx="10612331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8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08328"/>
              </p:ext>
            </p:extLst>
          </p:nvPr>
        </p:nvGraphicFramePr>
        <p:xfrm>
          <a:off x="-28575" y="6542352"/>
          <a:ext cx="8364501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8364501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43188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854106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latin typeface="Corbel" panose="020B0503020204020204" pitchFamily="34" charset="0"/>
                <a:ea typeface="Calibri" panose="020F0502020204030204" pitchFamily="34" charset="0"/>
              </a:rPr>
              <a:t>M</a:t>
            </a: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okyklos teikia laisvos formos prašymą dėl ketinimo dalyvauti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Iki </a:t>
            </a:r>
            <a:r>
              <a:rPr lang="lt-LT" sz="22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balandžio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 30 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81649" y="287987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1" y="2769181"/>
            <a:ext cx="9941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Negavus </a:t>
            </a:r>
            <a:r>
              <a:rPr lang="lt-LT" sz="24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iki </a:t>
            </a: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balandžio 30</a:t>
            </a:r>
            <a:r>
              <a:rPr lang="lt-LT" sz="24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d. </a:t>
            </a: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prašymų dėl ketinimo dalyvauti konkurse, prašymų teikimo laikotarpis pratęsiamas 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ki rugsėjo 15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3" y="447110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2927" y="4471100"/>
            <a:ext cx="10677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Mokykla nuo JRK teigiamo atsakymo supažindina mokinius, mokytojus, administracijos darbuotojus su konkurso terminais ir sąlygomis</a:t>
            </a:r>
            <a:endParaRPr lang="lt-LT" sz="24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2" name="Grafinis elementas 1" descr="Mėnesio kalendorius">
            <a:extLst>
              <a:ext uri="{FF2B5EF4-FFF2-40B4-BE49-F238E27FC236}">
                <a16:creationId xmlns:a16="http://schemas.microsoft.com/office/drawing/2014/main" id="{91686F05-E9FE-82F2-69D5-1F514A837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3197" y="454841"/>
            <a:ext cx="781297" cy="781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F80DD-B0BF-2F3D-A493-1FF277BA3FA2}"/>
              </a:ext>
            </a:extLst>
          </p:cNvPr>
          <p:cNvSpPr txBox="1"/>
          <p:nvPr/>
        </p:nvSpPr>
        <p:spPr>
          <a:xfrm>
            <a:off x="0" y="6544311"/>
            <a:ext cx="10677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kern="1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JRK – Panevėžio miesto savivaldybės administracijos Jaunimo reikalų koordinatorė</a:t>
            </a:r>
            <a:endParaRPr lang="lt-LT" b="1" dirty="0">
              <a:solidFill>
                <a:schemeClr val="bg1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1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77674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4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106752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iniciatyvų pasiūlymų priėmimo ir atlikus administracinį vertinimą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per 5 d. d.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 komisijos administracinio vertinimo skelbia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atrinktų idėjų pasiūlymų sąrašą.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administracinio vertinimo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iki spalio 15 d.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mokykla organizuoja </a:t>
            </a:r>
            <a:r>
              <a:rPr lang="lt-LT" sz="2400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elektroninį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balsavimą, kurio metu išrenka 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lt-LT" sz="24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idėją.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83921" y="3489436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44062" y="3374615"/>
            <a:ext cx="9941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mokinių balsavimo atrinktas idėjos pasiūlymas skelbiamas mokyklos skelbimų lentoje, interneto svetainėje, soc</a:t>
            </a: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ialiniuose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inkluose.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2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81649" y="5206833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4062" y="4940334"/>
            <a:ext cx="10677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Įvykus konkursui mokykloje nuo laimėjusios idėjos pasiūlymo mokykla JRK pateikia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prašymą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dėl Savivaldybės biudžeto lėšų gavimo. Informuoja apie daugiausiai balų surinkusią idėją. 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3" name="Grafinis elementas 2" descr="Mėnesio kalendorius">
            <a:extLst>
              <a:ext uri="{FF2B5EF4-FFF2-40B4-BE49-F238E27FC236}">
                <a16:creationId xmlns:a16="http://schemas.microsoft.com/office/drawing/2014/main" id="{026E034B-BDC3-9989-D99C-B77DA6B53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1299" y="423911"/>
            <a:ext cx="781297" cy="7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43993" y="149816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7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7" y="1439565"/>
            <a:ext cx="10462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latin typeface="Corbel" panose="020B0503020204020204" pitchFamily="34" charset="0"/>
                <a:ea typeface="Calibri" panose="020F0502020204030204" pitchFamily="34" charset="0"/>
              </a:rPr>
              <a:t>Nuo prašymo iš Savivaldybės biudžeto gauti lėšų pasirašoma sutartis tarp mokyklos ir Savivaldybės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43993" y="315392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1" y="3133802"/>
            <a:ext cx="9941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Konkursas mokykloje vykdomas ir lėšos naudojamos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ki gruodžio 31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3" y="447110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2927" y="4471100"/>
            <a:ext cx="10677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okykla Savivaldybei pateikia ataskaitą, vaizdinę medžiagą. Taip pat grąžina nepanaudotas lėšas.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Iki sausio 10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2" name="Grafinis elementas 1" descr="Mėnesio kalendorius">
            <a:extLst>
              <a:ext uri="{FF2B5EF4-FFF2-40B4-BE49-F238E27FC236}">
                <a16:creationId xmlns:a16="http://schemas.microsoft.com/office/drawing/2014/main" id="{0559201E-A85A-FB43-ECA1-B70B2B25B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5094" y="445380"/>
            <a:ext cx="781297" cy="7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6" y="326200"/>
            <a:ext cx="535219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Mokykla iki gruodžio 31 d.: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527" y="1727741"/>
            <a:ext cx="68534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Viešina konkursą;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Priima iniciatyvų pasiūlymus </a:t>
            </a:r>
            <a:r>
              <a:rPr lang="lt-LT" sz="2400" dirty="0">
                <a:latin typeface="Corbel" panose="020B0503020204020204" pitchFamily="34" charset="0"/>
              </a:rPr>
              <a:t>(mokyklos nustatytam terminui pasibaigus) ;</a:t>
            </a:r>
          </a:p>
          <a:p>
            <a:pPr marL="457200" indent="-457200">
              <a:buAutoNum type="arabicPeriod"/>
            </a:pPr>
            <a:r>
              <a:rPr lang="lt-LT" sz="2400" dirty="0">
                <a:latin typeface="Corbel" panose="020B0503020204020204" pitchFamily="34" charset="0"/>
              </a:rPr>
              <a:t>Atlieka idėjų administracinį vertinimą (mokykla nustato per kiek d. d.);</a:t>
            </a:r>
          </a:p>
          <a:p>
            <a:pPr marL="457200" indent="-457200">
              <a:buAutoNum type="arabicPeriod"/>
            </a:pPr>
            <a:r>
              <a:rPr lang="lt-LT" sz="2400" dirty="0">
                <a:latin typeface="Corbel" panose="020B0503020204020204" pitchFamily="34" charset="0"/>
              </a:rPr>
              <a:t>Organizuoja </a:t>
            </a: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elektroninį balsavimą; 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Skaičiuoja ir protokoluoja balsus;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Įgyvendina iniciatyvą;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Naudoja lėšas;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Fiksuoja idėjos įgyvendinimą.</a:t>
            </a:r>
          </a:p>
          <a:p>
            <a:pPr marL="457200" indent="-457200">
              <a:buAutoNum type="arabicPeriod"/>
            </a:pPr>
            <a:endParaRPr lang="lt-LT" sz="24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id="{E7AA213F-0C40-2675-5EC2-BEE9983F68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aveikslėlis 8">
            <a:extLst>
              <a:ext uri="{FF2B5EF4-FFF2-40B4-BE49-F238E27FC236}">
                <a16:creationId xmlns:a16="http://schemas.microsoft.com/office/drawing/2014/main" id="{187DD3C6-5529-3CB6-7C9C-3ED5C5A9BE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5" r="2302"/>
          <a:stretch/>
        </p:blipFill>
        <p:spPr>
          <a:xfrm>
            <a:off x="7747590" y="44236"/>
            <a:ext cx="4444410" cy="1017363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49E7B3C4-8795-F26F-2CDD-CF1A9F43C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646" y="2403436"/>
            <a:ext cx="4342354" cy="4512167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8F5085C8-44B0-F99F-DFAB-0646446A78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67" t="949" r="4073"/>
          <a:stretch/>
        </p:blipFill>
        <p:spPr>
          <a:xfrm>
            <a:off x="7849646" y="1061599"/>
            <a:ext cx="4342354" cy="21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55FCB229-4C2C-1E0A-CEA7-DCCFA92498D3}"/>
              </a:ext>
            </a:extLst>
          </p:cNvPr>
          <p:cNvSpPr/>
          <p:nvPr/>
        </p:nvSpPr>
        <p:spPr>
          <a:xfrm>
            <a:off x="-28575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75" y="6513324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13324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6028" y="1535841"/>
            <a:ext cx="9409814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</a:rPr>
              <a:t>Kilus klausimams, kreipkitės </a:t>
            </a:r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  <a:sym typeface="Wingdings" panose="05000000000000000000" pitchFamily="2" charset="2"/>
              </a:rPr>
              <a:t> </a:t>
            </a:r>
            <a:endParaRPr lang="lt-LT" sz="4000" b="1" dirty="0">
              <a:solidFill>
                <a:schemeClr val="bg1"/>
              </a:solidFill>
              <a:latin typeface="Montserrat Black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C12D-1FAC-81D8-32B2-A3A791096A3E}"/>
              </a:ext>
            </a:extLst>
          </p:cNvPr>
          <p:cNvSpPr txBox="1"/>
          <p:nvPr/>
        </p:nvSpPr>
        <p:spPr>
          <a:xfrm>
            <a:off x="4356691" y="2966084"/>
            <a:ext cx="6119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Panevėžio miesto savivaldybės administracijos Jaunimo reikalų koordinatorė </a:t>
            </a:r>
            <a:r>
              <a:rPr lang="lt-LT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(vyriausioji specialistė)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b="1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 Karosienė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Tel. 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+370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-45) 504 484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Mob. Tel. </a:t>
            </a:r>
            <a:r>
              <a:rPr lang="en-US" sz="180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+370</a:t>
            </a:r>
            <a:r>
              <a:rPr lang="lt-LT" sz="180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687 06 229</a:t>
            </a: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El. paštas: </a:t>
            </a:r>
            <a:r>
              <a:rPr lang="lt-LT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toma.karosiene</a:t>
            </a:r>
            <a:r>
              <a:rPr lang="lt-LT" sz="18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@panevezys.lt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Laisvės a. 20, 35169 Panevėžys</a:t>
            </a:r>
          </a:p>
          <a:p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www.panevezys.lt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412C5D3-4C1D-037E-EB79-3985463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3" y="3054697"/>
            <a:ext cx="2408107" cy="226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BE200D0-86AD-27F0-7487-E878E5902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350" y="1401844"/>
            <a:ext cx="10539808" cy="180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2000" b="1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ikslas</a:t>
            </a: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skatinti mokinių iniciatyvas, pilietiškumą, kūrybingumą, ugdyti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finansinio raštingumo ir verslumo įgūdžius, didinti mokinių įsitraukimą į mokyklos veiklas, kurti atvirą, pasitikėjimu grįstą sprendimų priėmimo kultūrą, skatinti mokyklas tvarkyti ir puoselėti viešąsias erdves, 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stiprinti mokinių ir mokyklų bendruomenes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skatinant jas prisidėti prie pilietinio ugdymo stiprinimo, mokinių įtraukimo į sprendimų priėmimą didinimo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58817"/>
              </p:ext>
            </p:extLst>
          </p:nvPr>
        </p:nvGraphicFramePr>
        <p:xfrm>
          <a:off x="0" y="2887011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87011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nis elementas 16" descr="Pakyla">
            <a:extLst>
              <a:ext uri="{FF2B5EF4-FFF2-40B4-BE49-F238E27FC236}">
                <a16:creationId xmlns:a16="http://schemas.microsoft.com/office/drawing/2014/main" id="{AE11ED06-6E61-5B33-CF63-9FCAA5F9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842" y="1543472"/>
            <a:ext cx="1072962" cy="10729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11EDD1-1120-25F4-EFF7-1C5066388BC8}"/>
              </a:ext>
            </a:extLst>
          </p:cNvPr>
          <p:cNvSpPr txBox="1"/>
          <p:nvPr/>
        </p:nvSpPr>
        <p:spPr>
          <a:xfrm>
            <a:off x="9789924" y="4142025"/>
            <a:ext cx="2703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5.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mokinius dalyvauti priimant </a:t>
            </a:r>
            <a:r>
              <a:rPr lang="lt-LT" dirty="0">
                <a:latin typeface="Corbel" panose="020B0503020204020204" pitchFamily="34" charset="0"/>
              </a:rPr>
              <a:t>mokyklai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svarbius sprendimus.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2CA70-0CFA-13EB-5254-1FCD124CBA5A}"/>
              </a:ext>
            </a:extLst>
          </p:cNvPr>
          <p:cNvSpPr txBox="1"/>
          <p:nvPr/>
        </p:nvSpPr>
        <p:spPr>
          <a:xfrm>
            <a:off x="138826" y="2887011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  <a:latin typeface="Corbel" panose="020B0503020204020204" pitchFamily="34" charset="0"/>
              </a:rPr>
              <a:t>Uždaviniai: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C04F8-A750-3EAA-98A6-D1FAC082789D}"/>
              </a:ext>
            </a:extLst>
          </p:cNvPr>
          <p:cNvSpPr txBox="1"/>
          <p:nvPr/>
        </p:nvSpPr>
        <p:spPr>
          <a:xfrm>
            <a:off x="149509" y="4188664"/>
            <a:ext cx="3173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1.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Gerinti i</a:t>
            </a:r>
            <a:r>
              <a:rPr lang="lt-LT" dirty="0">
                <a:latin typeface="Corbel" panose="020B0503020204020204" pitchFamily="34" charset="0"/>
              </a:rPr>
              <a:t>r kurti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mokyklų viešąsias erdves</a:t>
            </a:r>
            <a:r>
              <a:rPr lang="lt-LT" dirty="0">
                <a:latin typeface="Corbel" panose="020B0503020204020204" pitchFamily="34" charset="0"/>
              </a:rPr>
              <a:t>, skirtas visai mokyklos bendruomenei,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jas pritaikant mokinių poilsiui ir aktyviam laisvalaikiui mokyklos viduje ar mokyklos teritorijoje.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2581B-71C0-302E-6EA6-C8B446C61BA9}"/>
              </a:ext>
            </a:extLst>
          </p:cNvPr>
          <p:cNvSpPr txBox="1"/>
          <p:nvPr/>
        </p:nvSpPr>
        <p:spPr>
          <a:xfrm>
            <a:off x="3323433" y="4184600"/>
            <a:ext cx="1971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2. Gerinti ugdymo kokybę ir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plėsti ugdymo įvairovę</a:t>
            </a:r>
            <a:r>
              <a:rPr lang="lt-LT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7150-1673-08D1-90C9-14478955F2E9}"/>
              </a:ext>
            </a:extLst>
          </p:cNvPr>
          <p:cNvSpPr txBox="1"/>
          <p:nvPr/>
        </p:nvSpPr>
        <p:spPr>
          <a:xfrm>
            <a:off x="5493647" y="4142025"/>
            <a:ext cx="24375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Gerinti mokinių finansinį raštingumą, formuoti supratimą apie biudžeto sudarymą.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24FF7A-117F-E793-8269-1E93C195E7DE}"/>
              </a:ext>
            </a:extLst>
          </p:cNvPr>
          <p:cNvSpPr txBox="1"/>
          <p:nvPr/>
        </p:nvSpPr>
        <p:spPr>
          <a:xfrm>
            <a:off x="8130079" y="4184600"/>
            <a:ext cx="2369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4.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dalyvaujamąjį ugdymą.</a:t>
            </a:r>
          </a:p>
        </p:txBody>
      </p:sp>
      <p:graphicFrame>
        <p:nvGraphicFramePr>
          <p:cNvPr id="38" name="Objektas 37">
            <a:extLst>
              <a:ext uri="{FF2B5EF4-FFF2-40B4-BE49-F238E27FC236}">
                <a16:creationId xmlns:a16="http://schemas.microsoft.com/office/drawing/2014/main" id="{3E7FAA3C-125E-4CF9-E2F2-7C0760CE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27442"/>
              </p:ext>
            </p:extLst>
          </p:nvPr>
        </p:nvGraphicFramePr>
        <p:xfrm>
          <a:off x="5981748" y="3398284"/>
          <a:ext cx="916894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585216" imgH="627240" progId="CorelDraw.Graphic.23">
                  <p:embed/>
                </p:oleObj>
              </mc:Choice>
              <mc:Fallback>
                <p:oleObj name="CorelDRAW" r:id="rId7" imgW="585216" imgH="627240" progId="CorelDraw.Graphic.23">
                  <p:embed/>
                  <p:pic>
                    <p:nvPicPr>
                      <p:cNvPr id="5" name="Objektas 4">
                        <a:extLst>
                          <a:ext uri="{FF2B5EF4-FFF2-40B4-BE49-F238E27FC236}">
                            <a16:creationId xmlns:a16="http://schemas.microsoft.com/office/drawing/2014/main" id="{616579FD-8692-384D-8845-D6B0D34C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48" y="3398284"/>
                        <a:ext cx="916894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nis elementas 13" descr="Lenta">
            <a:extLst>
              <a:ext uri="{FF2B5EF4-FFF2-40B4-BE49-F238E27FC236}">
                <a16:creationId xmlns:a16="http://schemas.microsoft.com/office/drawing/2014/main" id="{A5080EF7-CC2E-4287-4C24-05AFA45AE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69329" y="3333878"/>
            <a:ext cx="914400" cy="914400"/>
          </a:xfrm>
          <a:prstGeom prst="rect">
            <a:avLst/>
          </a:prstGeom>
        </p:spPr>
      </p:pic>
      <p:pic>
        <p:nvPicPr>
          <p:cNvPr id="28" name="Grafinis elementas 27" descr="Valgantis žmogus">
            <a:extLst>
              <a:ext uri="{FF2B5EF4-FFF2-40B4-BE49-F238E27FC236}">
                <a16:creationId xmlns:a16="http://schemas.microsoft.com/office/drawing/2014/main" id="{4B801188-9EDD-ADCA-DDA8-3867B3A383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2657" y="3332098"/>
            <a:ext cx="914400" cy="914400"/>
          </a:xfrm>
          <a:prstGeom prst="rect">
            <a:avLst/>
          </a:prstGeom>
        </p:spPr>
      </p:pic>
      <p:pic>
        <p:nvPicPr>
          <p:cNvPr id="32" name="Grafinis elementas 31" descr="Mokytojas">
            <a:extLst>
              <a:ext uri="{FF2B5EF4-FFF2-40B4-BE49-F238E27FC236}">
                <a16:creationId xmlns:a16="http://schemas.microsoft.com/office/drawing/2014/main" id="{DFFCB2C0-D488-2AE7-EAC2-DDFB0C30CD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3879" y="3367260"/>
            <a:ext cx="914400" cy="914400"/>
          </a:xfrm>
          <a:prstGeom prst="rect">
            <a:avLst/>
          </a:prstGeom>
        </p:spPr>
      </p:pic>
      <p:pic>
        <p:nvPicPr>
          <p:cNvPr id="46" name="Grafinis elementas 45" descr="Grupės sėkmė">
            <a:extLst>
              <a:ext uri="{FF2B5EF4-FFF2-40B4-BE49-F238E27FC236}">
                <a16:creationId xmlns:a16="http://schemas.microsoft.com/office/drawing/2014/main" id="{B4C98C71-04C9-B91E-9193-C9BD903E9B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95811" y="3346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pasiūlymus gali siūlyti mokiniai, besimokantys mokykloje, kurioje vyksta konkursas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E0B2D0-3ADE-A0C0-E3A4-4387C1D90867}"/>
              </a:ext>
            </a:extLst>
          </p:cNvPr>
          <p:cNvSpPr txBox="1"/>
          <p:nvPr/>
        </p:nvSpPr>
        <p:spPr>
          <a:xfrm>
            <a:off x="6337005" y="2737677"/>
            <a:ext cx="4763386" cy="208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Mokinių dalyvaujamojo biudžeto iniciatyvų idėjos pasiūlymas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kern="0" dirty="0">
                <a:solidFill>
                  <a:srgbClr val="C00000"/>
                </a:solidFill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2-5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mokinių grupės </a:t>
            </a:r>
            <a:r>
              <a:rPr lang="lt-LT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mokyklos direktoriui 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pateiktas</a:t>
            </a:r>
            <a:r>
              <a:rPr lang="lt-LT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specialios formos užpildytas dokumentas, kuriame išdėstyta 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dalyvaujamojo biudžeto iniciatyvos idėja. </a:t>
            </a: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F649F-D4CE-4690-B294-C9A4671D4B16}"/>
              </a:ext>
            </a:extLst>
          </p:cNvPr>
          <p:cNvSpPr txBox="1"/>
          <p:nvPr/>
        </p:nvSpPr>
        <p:spPr>
          <a:xfrm>
            <a:off x="884353" y="2737677"/>
            <a:ext cx="3992449" cy="208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Mokinių dalyvaujamojo biudžeto iniciatyva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kern="0" dirty="0"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mokykloje nustatytu laiku įgyvendindama </a:t>
            </a:r>
            <a:r>
              <a:rPr lang="lt-LT" kern="0" dirty="0">
                <a:solidFill>
                  <a:srgbClr val="C00000"/>
                </a:solidFill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nekomercinė, negeneruojanti pajamų </a:t>
            </a:r>
            <a:r>
              <a:rPr lang="lt-LT" kern="0" dirty="0"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kryptingos veiklos priemonių visuma. </a:t>
            </a:r>
            <a:endParaRPr lang="lt-LT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nis elementas 10" descr="Vaikas su balionu">
            <a:extLst>
              <a:ext uri="{FF2B5EF4-FFF2-40B4-BE49-F238E27FC236}">
                <a16:creationId xmlns:a16="http://schemas.microsoft.com/office/drawing/2014/main" id="{BC2101F1-6CE1-48C3-AFB6-E416A83B1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7525" y="1823277"/>
            <a:ext cx="914400" cy="914400"/>
          </a:xfrm>
          <a:prstGeom prst="rect">
            <a:avLst/>
          </a:prstGeom>
        </p:spPr>
      </p:pic>
      <p:pic>
        <p:nvPicPr>
          <p:cNvPr id="14" name="Grafinis elementas 13" descr="Grupės idėjų telkimas">
            <a:extLst>
              <a:ext uri="{FF2B5EF4-FFF2-40B4-BE49-F238E27FC236}">
                <a16:creationId xmlns:a16="http://schemas.microsoft.com/office/drawing/2014/main" id="{1EB10D0C-E59A-85EC-58A4-93F569C6A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1267" y="18232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pasiūlymai turi būti skirti aktualiems mokyklos bendruomenės tikslams: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45BB82-3E7F-89A2-1517-1228C3B1A140}"/>
              </a:ext>
            </a:extLst>
          </p:cNvPr>
          <p:cNvSpPr txBox="1"/>
          <p:nvPr/>
        </p:nvSpPr>
        <p:spPr>
          <a:xfrm>
            <a:off x="416492" y="2471828"/>
            <a:ext cx="2369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Netradicinėms poilsio ir interaktyvios veiklos erdvėms</a:t>
            </a:r>
          </a:p>
        </p:txBody>
      </p:sp>
      <p:pic>
        <p:nvPicPr>
          <p:cNvPr id="36" name="Grafinis elementas 35" descr="Stalas ir kėdės">
            <a:extLst>
              <a:ext uri="{FF2B5EF4-FFF2-40B4-BE49-F238E27FC236}">
                <a16:creationId xmlns:a16="http://schemas.microsoft.com/office/drawing/2014/main" id="{EB61F553-CAB8-25E2-F3BA-C29C35DE4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858" y="175796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FD755-2706-E623-FE69-B5EC2B0AA398}"/>
              </a:ext>
            </a:extLst>
          </p:cNvPr>
          <p:cNvSpPr txBox="1"/>
          <p:nvPr/>
        </p:nvSpPr>
        <p:spPr>
          <a:xfrm>
            <a:off x="3017378" y="2505670"/>
            <a:ext cx="26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Netradicinėms pamokoms ir </a:t>
            </a:r>
            <a:r>
              <a:rPr lang="lt-LT" dirty="0">
                <a:latin typeface="Corbel" panose="020B0503020204020204" pitchFamily="34" charset="0"/>
              </a:rPr>
              <a:t>poilsiui lauke skirtoms erdvėms</a:t>
            </a:r>
          </a:p>
        </p:txBody>
      </p:sp>
      <p:pic>
        <p:nvPicPr>
          <p:cNvPr id="20" name="Grafinis elementas 19" descr="Klasė">
            <a:extLst>
              <a:ext uri="{FF2B5EF4-FFF2-40B4-BE49-F238E27FC236}">
                <a16:creationId xmlns:a16="http://schemas.microsoft.com/office/drawing/2014/main" id="{A4B7820B-9684-A8B3-FCA2-95FE0C127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5857" y="159127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034A2-F605-D855-4EA8-BF7625BDC813}"/>
              </a:ext>
            </a:extLst>
          </p:cNvPr>
          <p:cNvSpPr txBox="1"/>
          <p:nvPr/>
        </p:nvSpPr>
        <p:spPr>
          <a:xfrm>
            <a:off x="6240282" y="2471828"/>
            <a:ext cx="2201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Corbel" panose="020B0503020204020204" pitchFamily="34" charset="0"/>
              </a:rPr>
              <a:t>Poilsio ir bendravimo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erdvėms mokyklos fojė ir koridoriuose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D4EB1-ACB7-9C0B-CB66-55D27F9F5D8A}"/>
              </a:ext>
            </a:extLst>
          </p:cNvPr>
          <p:cNvSpPr txBox="1"/>
          <p:nvPr/>
        </p:nvSpPr>
        <p:spPr>
          <a:xfrm>
            <a:off x="9105121" y="2485818"/>
            <a:ext cx="220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Krepšinio aikštelei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15" name="Grafinis elementas 14" descr="Krepšinis">
            <a:extLst>
              <a:ext uri="{FF2B5EF4-FFF2-40B4-BE49-F238E27FC236}">
                <a16:creationId xmlns:a16="http://schemas.microsoft.com/office/drawing/2014/main" id="{EA236E57-AC08-5D7E-2D5B-35771462A8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6550" y="1789750"/>
            <a:ext cx="733260" cy="733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E387EA-237A-A817-3AB5-0D614D515B27}"/>
              </a:ext>
            </a:extLst>
          </p:cNvPr>
          <p:cNvSpPr txBox="1"/>
          <p:nvPr/>
        </p:nvSpPr>
        <p:spPr>
          <a:xfrm>
            <a:off x="287079" y="4693423"/>
            <a:ext cx="2668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Mokyklos sodui, darželiui įsirengti ar tobulinti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43" name="Grafinis elementas 42" descr="Laistytuvas">
            <a:extLst>
              <a:ext uri="{FF2B5EF4-FFF2-40B4-BE49-F238E27FC236}">
                <a16:creationId xmlns:a16="http://schemas.microsoft.com/office/drawing/2014/main" id="{97BCA939-E710-62EC-755F-D01C806C27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4265" y="3779023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4A49AA-D576-5477-260B-447987BFFD8F}"/>
              </a:ext>
            </a:extLst>
          </p:cNvPr>
          <p:cNvSpPr txBox="1"/>
          <p:nvPr/>
        </p:nvSpPr>
        <p:spPr>
          <a:xfrm>
            <a:off x="3108251" y="4693423"/>
            <a:ext cx="2627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Vidiniam kiemeliui apželdinti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24" name="Grafinis elementas 23" descr="Sukulentas">
            <a:extLst>
              <a:ext uri="{FF2B5EF4-FFF2-40B4-BE49-F238E27FC236}">
                <a16:creationId xmlns:a16="http://schemas.microsoft.com/office/drawing/2014/main" id="{73838570-B09F-DE85-20B2-F7B264D063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1665" y="3708268"/>
            <a:ext cx="854287" cy="8542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9EBA6A2-F367-DDA8-9EE1-95B4D42872F8}"/>
              </a:ext>
            </a:extLst>
          </p:cNvPr>
          <p:cNvSpPr txBox="1"/>
          <p:nvPr/>
        </p:nvSpPr>
        <p:spPr>
          <a:xfrm>
            <a:off x="8830812" y="4663213"/>
            <a:ext cx="2627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Corbel" panose="020B0503020204020204" pitchFamily="34" charset="0"/>
              </a:rPr>
              <a:t>Mokyklos bibliotekos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skaitmeninėms knygoms įsigyti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28" name="Grafinis elementas 27" descr="Pieštukas">
            <a:extLst>
              <a:ext uri="{FF2B5EF4-FFF2-40B4-BE49-F238E27FC236}">
                <a16:creationId xmlns:a16="http://schemas.microsoft.com/office/drawing/2014/main" id="{F62F6485-A29B-001A-0D8C-0CC6A51E2F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90150" y="3871692"/>
            <a:ext cx="690863" cy="690863"/>
          </a:xfrm>
          <a:prstGeom prst="rect">
            <a:avLst/>
          </a:prstGeom>
        </p:spPr>
      </p:pic>
      <p:pic>
        <p:nvPicPr>
          <p:cNvPr id="29" name="Grafinis elementas 28" descr="Atversta knyga">
            <a:extLst>
              <a:ext uri="{FF2B5EF4-FFF2-40B4-BE49-F238E27FC236}">
                <a16:creationId xmlns:a16="http://schemas.microsoft.com/office/drawing/2014/main" id="{F6CEF3A3-C83E-2CAF-B7C5-E605DBD62E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57748" y="3871692"/>
            <a:ext cx="690863" cy="6908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535002-0565-26A2-7961-185B602B1DB4}"/>
              </a:ext>
            </a:extLst>
          </p:cNvPr>
          <p:cNvSpPr txBox="1"/>
          <p:nvPr/>
        </p:nvSpPr>
        <p:spPr>
          <a:xfrm>
            <a:off x="5976383" y="4663213"/>
            <a:ext cx="246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Ugdymo priemonėms įsigyti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33" name="Grafinis elementas 32" descr="Mokykla">
            <a:extLst>
              <a:ext uri="{FF2B5EF4-FFF2-40B4-BE49-F238E27FC236}">
                <a16:creationId xmlns:a16="http://schemas.microsoft.com/office/drawing/2014/main" id="{ABC1D129-E125-86C3-95C4-1C9EF30D66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83583" y="16744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pasiūlymai turi būti skirti aktualiems mokyklos bendruomenės tikslams: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45BB82-3E7F-89A2-1517-1228C3B1A140}"/>
              </a:ext>
            </a:extLst>
          </p:cNvPr>
          <p:cNvSpPr txBox="1"/>
          <p:nvPr/>
        </p:nvSpPr>
        <p:spPr>
          <a:xfrm>
            <a:off x="416492" y="2471828"/>
            <a:ext cx="2369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Stalo žaidimams įsigyti</a:t>
            </a:r>
          </a:p>
        </p:txBody>
      </p:sp>
      <p:pic>
        <p:nvPicPr>
          <p:cNvPr id="36" name="Grafinis elementas 35" descr="Stalas ir kėdės">
            <a:extLst>
              <a:ext uri="{FF2B5EF4-FFF2-40B4-BE49-F238E27FC236}">
                <a16:creationId xmlns:a16="http://schemas.microsoft.com/office/drawing/2014/main" id="{EB61F553-CAB8-25E2-F3BA-C29C35DE4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272" y="172511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FD755-2706-E623-FE69-B5EC2B0AA398}"/>
              </a:ext>
            </a:extLst>
          </p:cNvPr>
          <p:cNvSpPr txBox="1"/>
          <p:nvPr/>
        </p:nvSpPr>
        <p:spPr>
          <a:xfrm>
            <a:off x="3017378" y="2505670"/>
            <a:ext cx="262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Mobiliai renginių įgarsinimo įrangai 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034A2-F605-D855-4EA8-BF7625BDC813}"/>
              </a:ext>
            </a:extLst>
          </p:cNvPr>
          <p:cNvSpPr txBox="1"/>
          <p:nvPr/>
        </p:nvSpPr>
        <p:spPr>
          <a:xfrm>
            <a:off x="6240282" y="2471828"/>
            <a:ext cx="220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3D spausdintuvams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D4EB1-ACB7-9C0B-CB66-55D27F9F5D8A}"/>
              </a:ext>
            </a:extLst>
          </p:cNvPr>
          <p:cNvSpPr txBox="1"/>
          <p:nvPr/>
        </p:nvSpPr>
        <p:spPr>
          <a:xfrm>
            <a:off x="9105121" y="2485818"/>
            <a:ext cx="2201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Suoliukams mokyklos kiemeliui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17" name="Grafinis elementas 16" descr="Sporto kamuoliai">
            <a:extLst>
              <a:ext uri="{FF2B5EF4-FFF2-40B4-BE49-F238E27FC236}">
                <a16:creationId xmlns:a16="http://schemas.microsoft.com/office/drawing/2014/main" id="{274F0B26-8D29-5284-D32E-4DE1354DE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1608" y="3831719"/>
            <a:ext cx="871807" cy="871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E387EA-237A-A817-3AB5-0D614D515B27}"/>
              </a:ext>
            </a:extLst>
          </p:cNvPr>
          <p:cNvSpPr txBox="1"/>
          <p:nvPr/>
        </p:nvSpPr>
        <p:spPr>
          <a:xfrm>
            <a:off x="191386" y="4693423"/>
            <a:ext cx="276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Minkštasuoliams mokyklos koridoriui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4A49AA-D576-5477-260B-447987BFFD8F}"/>
              </a:ext>
            </a:extLst>
          </p:cNvPr>
          <p:cNvSpPr txBox="1"/>
          <p:nvPr/>
        </p:nvSpPr>
        <p:spPr>
          <a:xfrm>
            <a:off x="3108252" y="4693422"/>
            <a:ext cx="2324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Sporto inventoriui įsigyti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BA6A2-F367-DDA8-9EE1-95B4D42872F8}"/>
              </a:ext>
            </a:extLst>
          </p:cNvPr>
          <p:cNvSpPr txBox="1"/>
          <p:nvPr/>
        </p:nvSpPr>
        <p:spPr>
          <a:xfrm>
            <a:off x="8830812" y="4663213"/>
            <a:ext cx="2627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Mokyklinėms spintelėms mokiniams gaminti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535002-0565-26A2-7961-185B602B1DB4}"/>
              </a:ext>
            </a:extLst>
          </p:cNvPr>
          <p:cNvSpPr txBox="1"/>
          <p:nvPr/>
        </p:nvSpPr>
        <p:spPr>
          <a:xfrm>
            <a:off x="5976383" y="4663213"/>
            <a:ext cx="246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Mokyklos aktų salės įrangai atnaujinti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6" name="Grafinis elementas 5" descr="Mikrofonas">
            <a:extLst>
              <a:ext uri="{FF2B5EF4-FFF2-40B4-BE49-F238E27FC236}">
                <a16:creationId xmlns:a16="http://schemas.microsoft.com/office/drawing/2014/main" id="{3DBDEF1C-ABC9-9891-C654-703692C120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5417" y="1843259"/>
            <a:ext cx="586782" cy="586782"/>
          </a:xfrm>
          <a:prstGeom prst="rect">
            <a:avLst/>
          </a:prstGeom>
        </p:spPr>
      </p:pic>
      <p:pic>
        <p:nvPicPr>
          <p:cNvPr id="8" name="Grafinis elementas 7" descr="Faksas">
            <a:extLst>
              <a:ext uri="{FF2B5EF4-FFF2-40B4-BE49-F238E27FC236}">
                <a16:creationId xmlns:a16="http://schemas.microsoft.com/office/drawing/2014/main" id="{75E736DC-DBE3-B340-C79F-D990F73C65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59522" y="1789750"/>
            <a:ext cx="733260" cy="733260"/>
          </a:xfrm>
          <a:prstGeom prst="rect">
            <a:avLst/>
          </a:prstGeom>
        </p:spPr>
      </p:pic>
      <p:pic>
        <p:nvPicPr>
          <p:cNvPr id="14" name="Grafinis elementas 13" descr="Parko peizažas">
            <a:extLst>
              <a:ext uri="{FF2B5EF4-FFF2-40B4-BE49-F238E27FC236}">
                <a16:creationId xmlns:a16="http://schemas.microsoft.com/office/drawing/2014/main" id="{BFF6EAB5-0326-0DE6-7F32-E265B294F0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7748" y="1591270"/>
            <a:ext cx="914400" cy="914400"/>
          </a:xfrm>
          <a:prstGeom prst="rect">
            <a:avLst/>
          </a:prstGeom>
        </p:spPr>
      </p:pic>
      <p:pic>
        <p:nvPicPr>
          <p:cNvPr id="16" name="Grafinis elementas 15" descr="Sofa">
            <a:extLst>
              <a:ext uri="{FF2B5EF4-FFF2-40B4-BE49-F238E27FC236}">
                <a16:creationId xmlns:a16="http://schemas.microsoft.com/office/drawing/2014/main" id="{8AFCF543-386F-E084-20EE-D1592E7D57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5484" y="3884182"/>
            <a:ext cx="914400" cy="914400"/>
          </a:xfrm>
          <a:prstGeom prst="rect">
            <a:avLst/>
          </a:prstGeom>
        </p:spPr>
      </p:pic>
      <p:pic>
        <p:nvPicPr>
          <p:cNvPr id="23" name="Grafinis elementas 22" descr="Kabykla rūbams">
            <a:extLst>
              <a:ext uri="{FF2B5EF4-FFF2-40B4-BE49-F238E27FC236}">
                <a16:creationId xmlns:a16="http://schemas.microsoft.com/office/drawing/2014/main" id="{17FBC9C9-13B8-A365-5071-2D889326CF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6403" y="3994136"/>
            <a:ext cx="725402" cy="725402"/>
          </a:xfrm>
          <a:prstGeom prst="rect">
            <a:avLst/>
          </a:prstGeom>
        </p:spPr>
      </p:pic>
      <p:pic>
        <p:nvPicPr>
          <p:cNvPr id="31" name="Grafinis elementas 30" descr="Garsiakalbiai">
            <a:extLst>
              <a:ext uri="{FF2B5EF4-FFF2-40B4-BE49-F238E27FC236}">
                <a16:creationId xmlns:a16="http://schemas.microsoft.com/office/drawing/2014/main" id="{7774F9DA-C929-831F-95F5-87A2A8A47B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97762" y="3773706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C7DF30F-4C6E-EF65-7907-DB145B2F2AD1}"/>
              </a:ext>
            </a:extLst>
          </p:cNvPr>
          <p:cNvSpPr txBox="1"/>
          <p:nvPr/>
        </p:nvSpPr>
        <p:spPr>
          <a:xfrm>
            <a:off x="8903041" y="6065936"/>
            <a:ext cx="260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Renginiams organizuoti</a:t>
            </a:r>
          </a:p>
        </p:txBody>
      </p:sp>
      <p:pic>
        <p:nvPicPr>
          <p:cNvPr id="34" name="Grafinis elementas 33" descr="Fejerverkai">
            <a:extLst>
              <a:ext uri="{FF2B5EF4-FFF2-40B4-BE49-F238E27FC236}">
                <a16:creationId xmlns:a16="http://schemas.microsoft.com/office/drawing/2014/main" id="{120E25F5-9918-917B-0BEB-F4EE312733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05554" y="57418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BIUDŽETAS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240D87-3E14-B912-3DE4-B4B833300B56}"/>
              </a:ext>
            </a:extLst>
          </p:cNvPr>
          <p:cNvSpPr txBox="1"/>
          <p:nvPr/>
        </p:nvSpPr>
        <p:spPr>
          <a:xfrm>
            <a:off x="542260" y="1360842"/>
            <a:ext cx="1175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solidFill>
                  <a:srgbClr val="C00000"/>
                </a:solidFill>
                <a:latin typeface="Montserrat" panose="00000500000000000000" pitchFamily="2" charset="-70"/>
              </a:rPr>
              <a:t>2025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m. iš Savivaldybės biudžeto skirta  </a:t>
            </a:r>
            <a:r>
              <a:rPr lang="lt-LT" sz="2800" dirty="0">
                <a:solidFill>
                  <a:srgbClr val="00B050"/>
                </a:solidFill>
                <a:latin typeface="Montserrat Black" panose="00000A00000000000000" pitchFamily="2" charset="-70"/>
              </a:rPr>
              <a:t>60</a:t>
            </a:r>
            <a:r>
              <a:rPr lang="lt-LT" sz="2800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0</a:t>
            </a:r>
            <a:r>
              <a:rPr lang="lt-LT" sz="2800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</a:t>
            </a:r>
            <a:r>
              <a:rPr lang="lt-LT" sz="2800" dirty="0">
                <a:solidFill>
                  <a:srgbClr val="C00000"/>
                </a:solidFill>
                <a:latin typeface="Montseratt black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</a:rPr>
              <a:t>Eur</a:t>
            </a: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</a:rPr>
              <a:t>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lėšų mokinių idėjų pasiūlymams finansuoti.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33937" y="1591466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MOKYKLOMS:</a:t>
            </a:r>
          </a:p>
        </p:txBody>
      </p:sp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8C1FA8A8-06D8-2425-EAD8-8561C054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68014"/>
              </p:ext>
            </p:extLst>
          </p:nvPr>
        </p:nvGraphicFramePr>
        <p:xfrm>
          <a:off x="3176061" y="467436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85216" imgH="627240" progId="CorelDraw.Graphic.23">
                  <p:embed/>
                </p:oleObj>
              </mc:Choice>
              <mc:Fallback>
                <p:oleObj name="CorelDRAW" r:id="rId5" imgW="585216" imgH="627240" progId="CorelDraw.Graphic.23">
                  <p:embed/>
                  <p:pic>
                    <p:nvPicPr>
                      <p:cNvPr id="11" name="Objektas 10">
                        <a:extLst>
                          <a:ext uri="{FF2B5EF4-FFF2-40B4-BE49-F238E27FC236}">
                            <a16:creationId xmlns:a16="http://schemas.microsoft.com/office/drawing/2014/main" id="{4E5CDBAC-0776-96A7-7D54-4F5F8AA21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061" y="467436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121AD42-687A-81C1-7EFF-589BD62B41F9}"/>
              </a:ext>
            </a:extLst>
          </p:cNvPr>
          <p:cNvSpPr txBox="1"/>
          <p:nvPr/>
        </p:nvSpPr>
        <p:spPr>
          <a:xfrm>
            <a:off x="361507" y="3475115"/>
            <a:ext cx="34335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Mokykla gali gauti finansavimą</a:t>
            </a:r>
            <a:r>
              <a:rPr lang="lt-LT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srgbClr val="C00000"/>
                </a:solidFill>
                <a:latin typeface="Monseratti"/>
                <a:ea typeface="Times New Roman" panose="02020603050405020304" pitchFamily="18" charset="0"/>
              </a:rPr>
              <a:t>1</a:t>
            </a:r>
            <a:r>
              <a:rPr lang="lt-LT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idėjos pasiūlymui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įgyvendinti.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4357238" y="3490504"/>
            <a:ext cx="3766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Vienai mokyklai skiriama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</a:t>
            </a: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10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 Savivaldybės biudžeto lėšų. Tai turi sudaryti ne daugiau kaip </a:t>
            </a:r>
            <a:r>
              <a:rPr lang="lt-LT" sz="20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8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viso idėjos pasiūlymo biudžeto.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FEFE3-65E2-EFDC-5389-0BEF64615FF5}"/>
              </a:ext>
            </a:extLst>
          </p:cNvPr>
          <p:cNvSpPr txBox="1"/>
          <p:nvPr/>
        </p:nvSpPr>
        <p:spPr>
          <a:xfrm>
            <a:off x="1797620" y="273215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48E57-103A-D316-F40A-EEAF33028BCA}"/>
              </a:ext>
            </a:extLst>
          </p:cNvPr>
          <p:cNvSpPr txBox="1"/>
          <p:nvPr/>
        </p:nvSpPr>
        <p:spPr>
          <a:xfrm>
            <a:off x="8626561" y="3475115"/>
            <a:ext cx="29685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okykla prie idėjos pasiūlymo įgyvendinimo biudžeto prisideda bent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biudžeto lėšų.</a:t>
            </a:r>
          </a:p>
        </p:txBody>
      </p:sp>
      <p:pic>
        <p:nvPicPr>
          <p:cNvPr id="10" name="Grafinis elementas 9" descr="Euras">
            <a:extLst>
              <a:ext uri="{FF2B5EF4-FFF2-40B4-BE49-F238E27FC236}">
                <a16:creationId xmlns:a16="http://schemas.microsoft.com/office/drawing/2014/main" id="{53205CEF-CAE4-05E0-628A-E7AEF041A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0419" y="2732155"/>
            <a:ext cx="677339" cy="677339"/>
          </a:xfrm>
          <a:prstGeom prst="rect">
            <a:avLst/>
          </a:prstGeom>
        </p:spPr>
      </p:pic>
      <p:pic>
        <p:nvPicPr>
          <p:cNvPr id="11" name="Grafinis elementas 10" descr="Mokykla">
            <a:extLst>
              <a:ext uri="{FF2B5EF4-FFF2-40B4-BE49-F238E27FC236}">
                <a16:creationId xmlns:a16="http://schemas.microsoft.com/office/drawing/2014/main" id="{5EF290BA-892C-D93F-D521-FD3A8862E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1568" y="2529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97733" y="349162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IDĖJOS PASIŪLYMO VERTĖ: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697733" y="2504919"/>
            <a:ext cx="62559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8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finansavimas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(80 proc.)</a:t>
            </a:r>
          </a:p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prisidėjimas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(20 proc.)</a:t>
            </a: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FEFE3-65E2-EFDC-5389-0BEF64615FF5}"/>
              </a:ext>
            </a:extLst>
          </p:cNvPr>
          <p:cNvSpPr txBox="1"/>
          <p:nvPr/>
        </p:nvSpPr>
        <p:spPr>
          <a:xfrm>
            <a:off x="176738" y="1729715"/>
            <a:ext cx="341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1000 Eur</a:t>
            </a:r>
            <a:endParaRPr lang="lt-LT" sz="36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pic>
        <p:nvPicPr>
          <p:cNvPr id="12" name="Grafinis elementas 11" descr="Rodyklė: sukti į dešinę">
            <a:extLst>
              <a:ext uri="{FF2B5EF4-FFF2-40B4-BE49-F238E27FC236}">
                <a16:creationId xmlns:a16="http://schemas.microsoft.com/office/drawing/2014/main" id="{0C17ED24-D8D2-9F99-EF0E-32A1386DA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5888" y="163931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FBD45A-993B-3B17-C41B-284B77EC1C61}"/>
              </a:ext>
            </a:extLst>
          </p:cNvPr>
          <p:cNvSpPr txBox="1"/>
          <p:nvPr/>
        </p:nvSpPr>
        <p:spPr>
          <a:xfrm>
            <a:off x="176738" y="3770276"/>
            <a:ext cx="341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1200 Eur</a:t>
            </a:r>
            <a:endParaRPr lang="lt-LT" sz="36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875A84-91DF-322F-51E2-AAA9809ACEC8}"/>
              </a:ext>
            </a:extLst>
          </p:cNvPr>
          <p:cNvSpPr txBox="1"/>
          <p:nvPr/>
        </p:nvSpPr>
        <p:spPr>
          <a:xfrm>
            <a:off x="697733" y="4571772"/>
            <a:ext cx="61137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1000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finansavimas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</a:t>
            </a:r>
            <a:r>
              <a:rPr lang="lt-LT" sz="2000" dirty="0">
                <a:solidFill>
                  <a:srgbClr val="C00000"/>
                </a:solidFill>
                <a:latin typeface="Montseratt black"/>
                <a:ea typeface="Times New Roman" panose="02020603050405020304" pitchFamily="18" charset="0"/>
              </a:rPr>
              <a:t>80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 proc.)</a:t>
            </a: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prisidėjimas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</a:t>
            </a:r>
            <a:r>
              <a:rPr lang="lt-LT" sz="2000" dirty="0">
                <a:solidFill>
                  <a:srgbClr val="C00000"/>
                </a:solidFill>
                <a:latin typeface="Montseratt black"/>
                <a:ea typeface="Times New Roman" panose="02020603050405020304" pitchFamily="18" charset="0"/>
              </a:rPr>
              <a:t>20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 proc.)</a:t>
            </a: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Grafinis elementas 18" descr="Rodyklė: sukti į dešinę">
            <a:extLst>
              <a:ext uri="{FF2B5EF4-FFF2-40B4-BE49-F238E27FC236}">
                <a16:creationId xmlns:a16="http://schemas.microsoft.com/office/drawing/2014/main" id="{C82A6AD9-194C-BC56-DE36-EF0299589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0193" y="3798857"/>
            <a:ext cx="914400" cy="914400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250B3BF6-68FE-720D-CC5B-1DA5A954E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770" y="1194360"/>
            <a:ext cx="4351666" cy="44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97733" y="349162"/>
            <a:ext cx="97057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KONKURSO LĖŠOS GALI BŪTI NAUDOJAMOS: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697733" y="1674725"/>
            <a:ext cx="107965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Prekėms ir paslaugoms įsigyti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Mentoriaus, dirbančio pagal darbo sutartį, darbo užmokesčiui 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Idėjos pasiūlymui įgyvendinti reikalingų prekių įsigijimo išlaidoms (kanceliarinėms, ūkio prekėms, maisto produktams)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Kitoms paslaugoms, kurios yra būtinos įgyvendinti nustatytas idėjos pasiūlymo veiklas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endParaRPr lang="lt-LT" sz="24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630555" algn="l"/>
              </a:tabLst>
            </a:pPr>
            <a:endParaRPr lang="lt-LT" sz="24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r>
              <a:rPr lang="lt-LT" sz="2400" i="1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Išlaidos laikomos tinkamos finansuoti, jei jos patirtos ir apmokėtos nuo sutarties pasirašymo dienos </a:t>
            </a:r>
            <a:r>
              <a:rPr lang="lt-LT" sz="2400" i="1" dirty="0">
                <a:latin typeface="Corbel" panose="020B0503020204020204" pitchFamily="34" charset="0"/>
                <a:ea typeface="Times New Roman" panose="02020603050405020304" pitchFamily="18" charset="0"/>
              </a:rPr>
              <a:t>iki sutartyje numatytos paskutinės sutarties galiojimo dienos </a:t>
            </a:r>
          </a:p>
        </p:txBody>
      </p:sp>
      <p:pic>
        <p:nvPicPr>
          <p:cNvPr id="7" name="Grafinis elementas 6" descr="Pirkimo krepšelis">
            <a:extLst>
              <a:ext uri="{FF2B5EF4-FFF2-40B4-BE49-F238E27FC236}">
                <a16:creationId xmlns:a16="http://schemas.microsoft.com/office/drawing/2014/main" id="{8F695C38-6299-4DA1-A0BA-87B8D846E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9867" y="55441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D03A4AD6-AE03-DBC3-0A63-7FCFF238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342469"/>
            <a:ext cx="11554475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5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14428</TotalTime>
  <Words>815</Words>
  <Application>Microsoft Office PowerPoint</Application>
  <PresentationFormat>Plačiaekranė</PresentationFormat>
  <Paragraphs>117</Paragraphs>
  <Slides>15</Slides>
  <Notes>14</Notes>
  <HiddenSlides>0</HiddenSlides>
  <MMClips>0</MMClips>
  <ScaleCrop>false</ScaleCrop>
  <HeadingPairs>
    <vt:vector size="8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Monseratti</vt:lpstr>
      <vt:lpstr>Montseratt black</vt:lpstr>
      <vt:lpstr>Montserrat</vt:lpstr>
      <vt:lpstr>Montserrat Black</vt:lpstr>
      <vt:lpstr>Open Sans</vt:lpstr>
      <vt:lpstr>Office Theme</vt:lpstr>
      <vt:lpstr>CorelDRAW</vt:lpstr>
      <vt:lpstr>„PowerPoint“ pateiktis</vt:lpstr>
      <vt:lpstr>APIE PROGRAMĄ</vt:lpstr>
      <vt:lpstr>Idėjų pasiūlymus gali siūlyti mokiniai, besimokantys mokykloje, kurioje vyksta konkursas</vt:lpstr>
      <vt:lpstr>Idėjų pasiūlymai turi būti skirti aktualiems mokyklos bendruomenės tikslams:</vt:lpstr>
      <vt:lpstr>Idėjų pasiūlymai turi būti skirti aktualiems mokyklos bendruomenės tikslams:</vt:lpstr>
      <vt:lpstr>BIUDŽETAS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Mokykla iki gruodžio 31 d.:</vt:lpstr>
      <vt:lpstr>Kilus klausimams, kreipkitės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Toma Karosienė</cp:lastModifiedBy>
  <cp:revision>200</cp:revision>
  <cp:lastPrinted>2024-04-25T06:00:54Z</cp:lastPrinted>
  <dcterms:created xsi:type="dcterms:W3CDTF">2022-03-17T11:53:47Z</dcterms:created>
  <dcterms:modified xsi:type="dcterms:W3CDTF">2025-04-02T11:11:09Z</dcterms:modified>
</cp:coreProperties>
</file>