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403" r:id="rId4"/>
    <p:sldId id="377" r:id="rId5"/>
    <p:sldId id="261" r:id="rId6"/>
    <p:sldId id="378" r:id="rId7"/>
    <p:sldId id="265" r:id="rId8"/>
    <p:sldId id="266" r:id="rId9"/>
    <p:sldId id="267" r:id="rId10"/>
    <p:sldId id="268" r:id="rId11"/>
    <p:sldId id="270" r:id="rId12"/>
    <p:sldId id="269" r:id="rId13"/>
  </p:sldIdLst>
  <p:sldSz cx="12192000" cy="6858000"/>
  <p:notesSz cx="6797675" cy="99282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271"/>
            <p14:sldId id="257"/>
            <p14:sldId id="403"/>
            <p14:sldId id="377"/>
            <p14:sldId id="261"/>
            <p14:sldId id="378"/>
            <p14:sldId id="265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FF"/>
    <a:srgbClr val="CC9900"/>
    <a:srgbClr val="CCFF66"/>
    <a:srgbClr val="E6E100"/>
    <a:srgbClr val="C4BF00"/>
    <a:srgbClr val="DAD500"/>
    <a:srgbClr val="E5F5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anguole2\Desktop\1_%20VEIKLOS%20ATASKAITOS\lenteles%20ataskaita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9\2019_Projektin&#279;%20veikla_2020-02-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9\2019_Projektin&#279;%20veikla_2020-02-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9\2019_Projektin&#279;%20veikla_2020-02-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9\2019_Projektin&#279;%20veikla_2020-02-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Lapas1!$B$23</c:f>
              <c:strCache>
                <c:ptCount val="1"/>
                <c:pt idx="0">
                  <c:v>Kultūrai skirto proc. nuo bendro biudžeto pokytis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Lapas1!$D$22:$R$22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Lapas1!$D$23:$R$23</c:f>
              <c:numCache>
                <c:formatCode>General</c:formatCode>
                <c:ptCount val="15"/>
                <c:pt idx="0">
                  <c:v>3.97</c:v>
                </c:pt>
                <c:pt idx="1">
                  <c:v>4.1500000000000004</c:v>
                </c:pt>
                <c:pt idx="2">
                  <c:v>4.4000000000000004</c:v>
                </c:pt>
                <c:pt idx="3">
                  <c:v>3.94</c:v>
                </c:pt>
                <c:pt idx="4">
                  <c:v>4.1900000000000004</c:v>
                </c:pt>
                <c:pt idx="5">
                  <c:v>3.48</c:v>
                </c:pt>
                <c:pt idx="6">
                  <c:v>3.28</c:v>
                </c:pt>
                <c:pt idx="7">
                  <c:v>3.19</c:v>
                </c:pt>
                <c:pt idx="8">
                  <c:v>3.87</c:v>
                </c:pt>
                <c:pt idx="9">
                  <c:v>4.04</c:v>
                </c:pt>
                <c:pt idx="10">
                  <c:v>4.32</c:v>
                </c:pt>
                <c:pt idx="11">
                  <c:v>4.95</c:v>
                </c:pt>
                <c:pt idx="12">
                  <c:v>4.96</c:v>
                </c:pt>
                <c:pt idx="13">
                  <c:v>6.9</c:v>
                </c:pt>
                <c:pt idx="14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780432"/>
        <c:axId val="2104781520"/>
      </c:lineChart>
      <c:catAx>
        <c:axId val="210478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04781520"/>
        <c:crosses val="autoZero"/>
        <c:auto val="1"/>
        <c:lblAlgn val="ctr"/>
        <c:lblOffset val="100"/>
        <c:noMultiLvlLbl val="0"/>
      </c:catAx>
      <c:valAx>
        <c:axId val="210478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047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smGrid">
      <a:fgClr>
        <a:schemeClr val="accent6">
          <a:lumMod val="40000"/>
          <a:lumOff val="60000"/>
        </a:schemeClr>
      </a:fgClr>
      <a:bgClr>
        <a:schemeClr val="bg1"/>
      </a:bgClr>
    </a:pattFill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'2018'!$H$7:$H$15</c:f>
              <c:strCache>
                <c:ptCount val="9"/>
                <c:pt idx="0">
                  <c:v>Stasio Eidrigevičiaus menų centras</c:v>
                </c:pt>
                <c:pt idx="1">
                  <c:v>Lėlių vežimo teatras</c:v>
                </c:pt>
                <c:pt idx="2">
                  <c:v>Muzikinis teatras</c:v>
                </c:pt>
                <c:pt idx="3">
                  <c:v>Dailės galerija</c:v>
                </c:pt>
                <c:pt idx="4">
                  <c:v>Teatras „Menas“</c:v>
                </c:pt>
                <c:pt idx="5">
                  <c:v>Kraštotyros muziejus</c:v>
                </c:pt>
                <c:pt idx="6">
                  <c:v>Kultūros centras Panevėžio bendruomenių rūmai</c:v>
                </c:pt>
                <c:pt idx="7">
                  <c:v>Savivaldybės viešoji biblioteka</c:v>
                </c:pt>
                <c:pt idx="8">
                  <c:v>Kino centras „Garsas“</c:v>
                </c:pt>
              </c:strCache>
            </c:strRef>
          </c:cat>
          <c:val>
            <c:numRef>
              <c:f>'2018'!$I$7:$I$15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10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4789136"/>
        <c:axId val="2104782064"/>
      </c:barChart>
      <c:catAx>
        <c:axId val="210478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04782064"/>
        <c:crosses val="autoZero"/>
        <c:auto val="1"/>
        <c:lblAlgn val="ctr"/>
        <c:lblOffset val="100"/>
        <c:noMultiLvlLbl val="0"/>
      </c:catAx>
      <c:valAx>
        <c:axId val="210478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0478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'2018'!$M$7:$M$15</c:f>
              <c:strCache>
                <c:ptCount val="9"/>
                <c:pt idx="0">
                  <c:v>Stasio Eidrigevičiaus menų centras</c:v>
                </c:pt>
                <c:pt idx="1">
                  <c:v>Muzikinis teatras</c:v>
                </c:pt>
                <c:pt idx="2">
                  <c:v>Lėlių vežimo teatras</c:v>
                </c:pt>
                <c:pt idx="3">
                  <c:v>Kraštotyros muziejus</c:v>
                </c:pt>
                <c:pt idx="4">
                  <c:v>Savivaldybės viešoji biblioteka</c:v>
                </c:pt>
                <c:pt idx="5">
                  <c:v>Teatras „Menas“</c:v>
                </c:pt>
                <c:pt idx="6">
                  <c:v>Dailės galerija</c:v>
                </c:pt>
                <c:pt idx="7">
                  <c:v>Kultūros centras Panevėžio bendruomenių rūmai</c:v>
                </c:pt>
                <c:pt idx="8">
                  <c:v>Kino centras „Garsas“</c:v>
                </c:pt>
              </c:strCache>
            </c:strRef>
          </c:cat>
          <c:val>
            <c:numRef>
              <c:f>'2018'!$N$7:$N$15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 formatCode="0.0">
                  <c:v>3.3</c:v>
                </c:pt>
                <c:pt idx="3" formatCode="0.0">
                  <c:v>7.2</c:v>
                </c:pt>
                <c:pt idx="4" formatCode="0.00">
                  <c:v>11.95</c:v>
                </c:pt>
                <c:pt idx="5">
                  <c:v>12</c:v>
                </c:pt>
                <c:pt idx="6" formatCode="0.0">
                  <c:v>26.4</c:v>
                </c:pt>
                <c:pt idx="7" formatCode="0.0">
                  <c:v>33.299999999999997</c:v>
                </c:pt>
                <c:pt idx="8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4782608"/>
        <c:axId val="2104774448"/>
      </c:barChart>
      <c:catAx>
        <c:axId val="210478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04774448"/>
        <c:crosses val="autoZero"/>
        <c:auto val="1"/>
        <c:lblAlgn val="ctr"/>
        <c:lblOffset val="100"/>
        <c:noMultiLvlLbl val="0"/>
      </c:catAx>
      <c:valAx>
        <c:axId val="210477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0478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'2018'!$AA$7:$AA$15</c:f>
              <c:strCache>
                <c:ptCount val="9"/>
                <c:pt idx="0">
                  <c:v>Savivaldybės viešoji biblioteka</c:v>
                </c:pt>
                <c:pt idx="1">
                  <c:v>Muzikinis teatras</c:v>
                </c:pt>
                <c:pt idx="2">
                  <c:v>Stasio Eidrigevičiaus menų centras</c:v>
                </c:pt>
                <c:pt idx="3">
                  <c:v>Lėlių vežimo teatras</c:v>
                </c:pt>
                <c:pt idx="4">
                  <c:v>Kraštotyros muziejus</c:v>
                </c:pt>
                <c:pt idx="5">
                  <c:v>Teatras „Menas“</c:v>
                </c:pt>
                <c:pt idx="6">
                  <c:v>Dailės galerija</c:v>
                </c:pt>
                <c:pt idx="7">
                  <c:v>Kultūros centras Panevėžio bendruomenių rūmai</c:v>
                </c:pt>
                <c:pt idx="8">
                  <c:v>Kino centras „Garsas“</c:v>
                </c:pt>
              </c:strCache>
            </c:strRef>
          </c:cat>
          <c:val>
            <c:numRef>
              <c:f>'2018'!$AB$7:$AB$15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">
                  <c:v>3.3</c:v>
                </c:pt>
                <c:pt idx="4" formatCode="0.0">
                  <c:v>5.7</c:v>
                </c:pt>
                <c:pt idx="5" formatCode="0.0">
                  <c:v>9</c:v>
                </c:pt>
                <c:pt idx="6" formatCode="0.0">
                  <c:v>15.9</c:v>
                </c:pt>
                <c:pt idx="7" formatCode="0.0">
                  <c:v>26.4</c:v>
                </c:pt>
                <c:pt idx="8" formatCode="0.0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88748448"/>
        <c:axId val="157218032"/>
      </c:barChart>
      <c:catAx>
        <c:axId val="208874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57218032"/>
        <c:crosses val="autoZero"/>
        <c:auto val="1"/>
        <c:lblAlgn val="ctr"/>
        <c:lblOffset val="100"/>
        <c:noMultiLvlLbl val="0"/>
      </c:catAx>
      <c:valAx>
        <c:axId val="15721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088748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'2018'!$S$7:$S$15</c:f>
              <c:strCache>
                <c:ptCount val="9"/>
                <c:pt idx="0">
                  <c:v>Lėlių vežimo teatras</c:v>
                </c:pt>
                <c:pt idx="1">
                  <c:v>Stasio Eidrigevičiaus menų centras</c:v>
                </c:pt>
                <c:pt idx="2">
                  <c:v>Kraštotyros muziejus</c:v>
                </c:pt>
                <c:pt idx="3">
                  <c:v>Teatras „Menas“</c:v>
                </c:pt>
                <c:pt idx="4">
                  <c:v>Muzikinis teatras</c:v>
                </c:pt>
                <c:pt idx="5">
                  <c:v>Kultūros centras Panevėžio bendruomenių rūmai</c:v>
                </c:pt>
                <c:pt idx="6">
                  <c:v>Dailės galerija</c:v>
                </c:pt>
                <c:pt idx="7">
                  <c:v>Savivaldybės viešoji biblioteka</c:v>
                </c:pt>
                <c:pt idx="8">
                  <c:v>Kino centras „Garsas“</c:v>
                </c:pt>
              </c:strCache>
            </c:strRef>
          </c:cat>
          <c:val>
            <c:numRef>
              <c:f>'2018'!$T$7:$T$15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 formatCode="0.00">
                  <c:v>1.45</c:v>
                </c:pt>
                <c:pt idx="3">
                  <c:v>3</c:v>
                </c:pt>
                <c:pt idx="4">
                  <c:v>3</c:v>
                </c:pt>
                <c:pt idx="5" formatCode="0.00">
                  <c:v>6.89</c:v>
                </c:pt>
                <c:pt idx="6" formatCode="0.0">
                  <c:v>10.5</c:v>
                </c:pt>
                <c:pt idx="7" formatCode="0.00">
                  <c:v>11.95</c:v>
                </c:pt>
                <c:pt idx="8" formatCode="0.00">
                  <c:v>14.58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222384"/>
        <c:axId val="157215312"/>
      </c:barChart>
      <c:catAx>
        <c:axId val="15722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57215312"/>
        <c:crosses val="autoZero"/>
        <c:auto val="1"/>
        <c:lblAlgn val="ctr"/>
        <c:lblOffset val="100"/>
        <c:noMultiLvlLbl val="0"/>
      </c:catAx>
      <c:valAx>
        <c:axId val="15721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15722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24" cy="4968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392" y="0"/>
            <a:ext cx="2946124" cy="4968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0232" y="4777509"/>
            <a:ext cx="5437211" cy="3909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31365"/>
            <a:ext cx="2946124" cy="496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392" y="9431365"/>
            <a:ext cx="2946124" cy="496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8C7B-5BFF-4517-B7B3-21734C66A1B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7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9894" y="2475705"/>
            <a:ext cx="10700465" cy="16658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meno 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įstaigų</a:t>
            </a:r>
            <a:b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 I K L A</a:t>
            </a:r>
            <a:endParaRPr lang="lt-LT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aveikslėlis 2" descr="http://www.panevezys.lt/images/70079/82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6" y="371031"/>
            <a:ext cx="2728802" cy="18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aveikslėlis 5" descr="http://www.panevezys.lt/images/70130/82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4" y="370395"/>
            <a:ext cx="2829782" cy="18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aveikslėlis 8" descr="http://www.panevezys.lt/images/67377/78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50" y="4359309"/>
            <a:ext cx="2667110" cy="18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aveikslėlis 10" descr="http://www.panevezys.lt/images/67380/78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79" y="4355630"/>
            <a:ext cx="2627871" cy="18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aveikslėlis 2" descr="http://www.panevezys.lt/images/67548/784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08" y="370395"/>
            <a:ext cx="2569706" cy="189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aveikslėlis 1" descr="http://www.panevezys.lt/images/65418/757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5" y="4356944"/>
            <a:ext cx="2653424" cy="18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veikslėlis 1" descr="http://www.panevezys.lt/images/64024/73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4" y="4356944"/>
            <a:ext cx="2749031" cy="18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aveikslėlis 2" descr="http://www.panevezys.lt/images/64204/739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14" y="370395"/>
            <a:ext cx="2569145" cy="1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GAUTAS  FINANSAVIMAS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</a:t>
            </a:r>
            <a:r>
              <a:rPr lang="en-GB" altLang="lt-LT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737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1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6434"/>
          </a:xfrm>
        </p:spPr>
        <p:txBody>
          <a:bodyPr>
            <a:normAutofit/>
          </a:bodyPr>
          <a:lstStyle/>
          <a:p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SKIRTAS FINANSAVIMAS IŠ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KITŲ ŠALTINIŲ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Eur)</a:t>
            </a:r>
            <a:r>
              <a:rPr lang="lt-LT" altLang="lt-LT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5713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SKIRTAS FINANSAVIMAS IŠ SAVIVALDYBĖS BIUDŽETO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Eur)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015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7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KULTŪRAI SKIRTAS PROC. NUO BENDRO BIUDŽETO</a:t>
            </a:r>
            <a:r>
              <a:rPr lang="lt-LT" alt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alt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2005-2019 m. 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326073"/>
              </p:ext>
            </p:extLst>
          </p:nvPr>
        </p:nvGraphicFramePr>
        <p:xfrm>
          <a:off x="705679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IR MENO PROGRAMOS LĖŠŲ PASKIRSTYMAS</a:t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 KULTŪROS FINANSAVIMO KRYPTIS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8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2006-2019 </a:t>
            </a:r>
            <a:r>
              <a:rPr lang="lt-LT" altLang="lt-LT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084965"/>
              </p:ext>
            </p:extLst>
          </p:nvPr>
        </p:nvGraphicFramePr>
        <p:xfrm>
          <a:off x="838200" y="1690688"/>
          <a:ext cx="10797077" cy="4791813"/>
        </p:xfrm>
        <a:graphic>
          <a:graphicData uri="http://schemas.openxmlformats.org/drawingml/2006/table">
            <a:tbl>
              <a:tblPr firstRow="1" firstCol="1" bandRow="1"/>
              <a:tblGrid>
                <a:gridCol w="701351"/>
                <a:gridCol w="1184988"/>
                <a:gridCol w="1194318"/>
                <a:gridCol w="1110343"/>
                <a:gridCol w="1063690"/>
                <a:gridCol w="1138334"/>
                <a:gridCol w="1035698"/>
                <a:gridCol w="1035698"/>
                <a:gridCol w="1138335"/>
                <a:gridCol w="1194322"/>
              </a:tblGrid>
              <a:tr h="29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Biudžetinėms kultūros įstaigoms išlaikyti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Projektinės lėšos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Kultūros programos lėšos </a:t>
                      </a:r>
                      <a:endParaRPr lang="lt-LT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Proc. kultūrai nuo bendro biudžeto</a:t>
                      </a:r>
                      <a:endParaRPr lang="lt-LT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Projektinių lėšų proc. nuo kultūros programos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577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Meno  stipendijoms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Kultūros ir meno projektams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Mėgėjų menui skatinti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Valstybinėms ir miesto šventėms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Projektinės lėšos </a:t>
                      </a:r>
                      <a:endParaRPr lang="lt-LT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iš </a:t>
                      </a: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viso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 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165 215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1 712 548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225 795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72463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095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  <a:r>
                        <a:rPr lang="lt-L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4 540 800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lt-L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860 3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9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SKIRIAMŲ LĖŠŲ KULTŪROS IR MENO ĮSTAIGOMS IR JŲ LANKYTOJŲ SANTYKIO ANALIZĖ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17361"/>
              </p:ext>
            </p:extLst>
          </p:nvPr>
        </p:nvGraphicFramePr>
        <p:xfrm>
          <a:off x="880871" y="1812984"/>
          <a:ext cx="10858047" cy="4713654"/>
        </p:xfrm>
        <a:graphic>
          <a:graphicData uri="http://schemas.openxmlformats.org/drawingml/2006/table">
            <a:tbl>
              <a:tblPr/>
              <a:tblGrid>
                <a:gridCol w="5065457"/>
                <a:gridCol w="1118665"/>
                <a:gridCol w="1122161"/>
                <a:gridCol w="1080414"/>
                <a:gridCol w="1184885"/>
                <a:gridCol w="1286465"/>
              </a:tblGrid>
              <a:tr h="4340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2019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m. skirtos lėšos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Kiek proc. panevėžiečių apsilankė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Kiek Savivaldybė dotavo 1 lankytojo apsilankymą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45171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Tūkst.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Proc. visų kultūros įstaigoms išlaikyti skiriamų lėšų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189807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Panevėžio 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289002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72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80950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4764,8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642025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4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BIUDŽETO IR ETATŲ SANTYKIS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84388"/>
              </p:ext>
            </p:extLst>
          </p:nvPr>
        </p:nvGraphicFramePr>
        <p:xfrm>
          <a:off x="841248" y="1682498"/>
          <a:ext cx="10823531" cy="4702073"/>
        </p:xfrm>
        <a:graphic>
          <a:graphicData uri="http://schemas.openxmlformats.org/drawingml/2006/table">
            <a:tbl>
              <a:tblPr/>
              <a:tblGrid>
                <a:gridCol w="6081007"/>
                <a:gridCol w="1421105"/>
                <a:gridCol w="1735070"/>
                <a:gridCol w="1586349"/>
              </a:tblGrid>
              <a:tr h="101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Etatų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Skirtas finansavimas įstaigos išlaikymui (tūkst.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Biudžeto ir etatų santykis </a:t>
                      </a:r>
                      <a:endParaRPr lang="nb-NO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nb-NO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nb-NO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tūkst.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4540,8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 kern="1200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3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UŽDIRBTŲ PAJAMŲ IR ETATŲ SANTYKIS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urinio vietos rezervavimo ženklas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735092"/>
              </p:ext>
            </p:extLst>
          </p:nvPr>
        </p:nvGraphicFramePr>
        <p:xfrm>
          <a:off x="990600" y="1843085"/>
          <a:ext cx="10421112" cy="4674169"/>
        </p:xfrm>
        <a:graphic>
          <a:graphicData uri="http://schemas.openxmlformats.org/drawingml/2006/table">
            <a:tbl>
              <a:tblPr/>
              <a:tblGrid>
                <a:gridCol w="5622064"/>
                <a:gridCol w="1386726"/>
                <a:gridCol w="1428065"/>
                <a:gridCol w="1984257"/>
              </a:tblGrid>
              <a:tr h="965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Etatų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skaičius</a:t>
                      </a:r>
                      <a:endParaRPr lang="lt-LT" sz="1400" b="1" i="0" u="none" strike="noStrike" dirty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Uždirbtos pajamos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Uždirbtos pajamos  vienam įstaigos etatui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52877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32340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86963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185390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219000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590366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IR MENO ĮSTAIGŲ LANKYTOJŲ SKAIČIUS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19261"/>
              </p:ext>
            </p:extLst>
          </p:nvPr>
        </p:nvGraphicFramePr>
        <p:xfrm>
          <a:off x="841249" y="1645919"/>
          <a:ext cx="10905992" cy="4343996"/>
        </p:xfrm>
        <a:graphic>
          <a:graphicData uri="http://schemas.openxmlformats.org/drawingml/2006/table">
            <a:tbl>
              <a:tblPr/>
              <a:tblGrid>
                <a:gridCol w="5951930"/>
                <a:gridCol w="1594062"/>
                <a:gridCol w="1544366"/>
                <a:gridCol w="1815634"/>
              </a:tblGrid>
              <a:tr h="457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Bendras lankytojų skaičius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per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metus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Iš jų nemokamai arba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su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100 proc. nuolaida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4840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lankytojų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skaičius</a:t>
                      </a:r>
                      <a:endParaRPr lang="lt-LT" sz="1400" b="1" i="0" u="none" strike="noStrike" dirty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proc. nuo visų lankytojų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310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189807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189807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8053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289002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234578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80950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4455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Eidricevičiaus menų centras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642025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458195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</a:t>
            </a:r>
            <a:r>
              <a:rPr lang="lt-LT" altLang="lt-LT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lt-LT" altLang="lt-LT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05533"/>
              </p:ext>
            </p:extLst>
          </p:nvPr>
        </p:nvGraphicFramePr>
        <p:xfrm>
          <a:off x="865633" y="1825624"/>
          <a:ext cx="10862947" cy="4746765"/>
        </p:xfrm>
        <a:graphic>
          <a:graphicData uri="http://schemas.openxmlformats.org/drawingml/2006/table">
            <a:tbl>
              <a:tblPr/>
              <a:tblGrid>
                <a:gridCol w="4544031"/>
                <a:gridCol w="1101583"/>
                <a:gridCol w="1222067"/>
                <a:gridCol w="1118795"/>
                <a:gridCol w="1532862"/>
                <a:gridCol w="1343609"/>
              </a:tblGrid>
              <a:tr h="309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 smtClean="0">
                          <a:effectLst/>
                          <a:latin typeface="Arial"/>
                        </a:rPr>
                        <a:t>Įstaigos </a:t>
                      </a:r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pavadinimas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Pateikta projektų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Finansuotų projektų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Gautos lėšos (Eur)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9116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t.sk.  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7350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Savivaldybės biudžeto lėšos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kitos lėšos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Savivaldybės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viešoji biblioteka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11950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11950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Kraštotyros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muziejus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Dailės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galerija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26380,00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10500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Teatras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„Menas“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Lėlių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vežimo teatras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3340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Muzikinis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teatras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Kultūros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centras Panevėžio bendruomenių rūmai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33270,0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6890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26380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Kino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centras „Garsas“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44048,00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14582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29466,00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Stasio Eidrigevičiaus menų</a:t>
                      </a:r>
                      <a:r>
                        <a:rPr lang="lt-LT" sz="1400" b="0" i="1" u="none" strike="noStrike" baseline="0" dirty="0" smtClean="0">
                          <a:effectLst/>
                          <a:latin typeface="Arial"/>
                        </a:rPr>
                        <a:t> centras</a:t>
                      </a:r>
                      <a:endParaRPr lang="lt-LT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VISO: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141184,00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51372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89812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FINANSUOTŲ  PROJEKTŲ SKAIČIUS    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412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17039</TotalTime>
  <Words>846</Words>
  <Application>Microsoft Office PowerPoint</Application>
  <PresentationFormat>Plačiaekranė</PresentationFormat>
  <Paragraphs>436</Paragraphs>
  <Slides>12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„Office“ tema</vt:lpstr>
      <vt:lpstr>2019 m. kultūros ir meno įstaigų V E I K L A</vt:lpstr>
      <vt:lpstr>KULTŪRAI SKIRTAS PROC. NUO BENDRO BIUDŽETO 2005-2019 m. </vt:lpstr>
      <vt:lpstr>KULTŪROS IR MENO PROGRAMOS LĖŠŲ PASKIRSTYMAS PAGAL  KULTŪROS FINANSAVIMO KRYPTIS (Eur)  2006-2019 m.</vt:lpstr>
      <vt:lpstr>SKIRIAMŲ LĖŠŲ KULTŪROS IR MENO ĮSTAIGOMS IR JŲ LANKYTOJŲ SANTYKIO ANALIZĖ  2019 m.</vt:lpstr>
      <vt:lpstr>BIUDŽETO IR ETATŲ SANTYKIS 2019 m.</vt:lpstr>
      <vt:lpstr>„PowerPoint“ pateiktis</vt:lpstr>
      <vt:lpstr>KULTŪROS IR MENO ĮSTAIGŲ LANKYTOJŲ SKAIČIUS      2019 m.</vt:lpstr>
      <vt:lpstr>PROJEKTINĖ VEIKLA       2019 m.</vt:lpstr>
      <vt:lpstr>FINANSUOTŲ  PROJEKTŲ SKAIČIUS     2019 m.</vt:lpstr>
      <vt:lpstr>GAUTAS  FINANSAVIMAS (tūkst. Eur)  2019 m.</vt:lpstr>
      <vt:lpstr>SKIRTAS FINANSAVIMAS IŠ KITŲ ŠALTINIŲ (tūkst. Eur) 2019 m.</vt:lpstr>
      <vt:lpstr>SKIRTAS FINANSAVIMAS IŠ SAVIVALDYBĖS BIUDŽETO  (tūkst. Eur) 2019 m.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711</cp:revision>
  <cp:lastPrinted>2020-02-11T07:22:07Z</cp:lastPrinted>
  <dcterms:created xsi:type="dcterms:W3CDTF">2015-01-27T06:14:45Z</dcterms:created>
  <dcterms:modified xsi:type="dcterms:W3CDTF">2020-03-10T08:17:10Z</dcterms:modified>
</cp:coreProperties>
</file>