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2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305" r:id="rId7"/>
    <p:sldId id="261" r:id="rId8"/>
    <p:sldId id="262" r:id="rId9"/>
    <p:sldId id="263" r:id="rId10"/>
    <p:sldId id="303" r:id="rId11"/>
    <p:sldId id="304" r:id="rId12"/>
    <p:sldId id="264" r:id="rId13"/>
    <p:sldId id="265" r:id="rId14"/>
    <p:sldId id="296" r:id="rId15"/>
    <p:sldId id="267" r:id="rId16"/>
    <p:sldId id="297" r:id="rId17"/>
    <p:sldId id="266" r:id="rId18"/>
    <p:sldId id="269" r:id="rId19"/>
    <p:sldId id="270" r:id="rId20"/>
    <p:sldId id="271" r:id="rId21"/>
    <p:sldId id="276" r:id="rId22"/>
    <p:sldId id="284" r:id="rId23"/>
    <p:sldId id="281" r:id="rId24"/>
    <p:sldId id="313" r:id="rId25"/>
    <p:sldId id="280" r:id="rId26"/>
    <p:sldId id="312" r:id="rId27"/>
    <p:sldId id="291" r:id="rId28"/>
  </p:sldIdLst>
  <p:sldSz cx="12192000" cy="685800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utinis stilius 2 – paryškinima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178113152522607E-2"/>
          <c:y val="4.8025871766029245E-2"/>
          <c:w val="0.7771443934091572"/>
          <c:h val="0.643122422197225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Lapas1!$A$2:$A$9</c:f>
              <c:strCache>
                <c:ptCount val="8"/>
                <c:pt idx="0">
                  <c:v>Viešoji biblioteka</c:v>
                </c:pt>
                <c:pt idx="1">
                  <c:v>VLS "Žalioji pelėda"</c:v>
                </c:pt>
                <c:pt idx="2">
                  <c:v>"Žiburėlis"</c:v>
                </c:pt>
                <c:pt idx="3">
                  <c:v>Šiaurinė biblioteka</c:v>
                </c:pt>
                <c:pt idx="4">
                  <c:v>"Šaltinėlis"</c:v>
                </c:pt>
                <c:pt idx="5">
                  <c:v>Parko biblioteka</c:v>
                </c:pt>
                <c:pt idx="6">
                  <c:v>"Židinys"</c:v>
                </c:pt>
                <c:pt idx="7">
                  <c:v>Smėlynės biblioteka</c:v>
                </c:pt>
              </c:strCache>
            </c:strRef>
          </c:cat>
          <c:val>
            <c:numRef>
              <c:f>Lapas1!$B$2:$B$9</c:f>
              <c:numCache>
                <c:formatCode>General</c:formatCode>
                <c:ptCount val="8"/>
                <c:pt idx="0">
                  <c:v>2824</c:v>
                </c:pt>
                <c:pt idx="1">
                  <c:v>1960</c:v>
                </c:pt>
                <c:pt idx="2">
                  <c:v>1247</c:v>
                </c:pt>
                <c:pt idx="3">
                  <c:v>1089</c:v>
                </c:pt>
                <c:pt idx="4">
                  <c:v>1382</c:v>
                </c:pt>
                <c:pt idx="5">
                  <c:v>1119</c:v>
                </c:pt>
                <c:pt idx="6">
                  <c:v>1586</c:v>
                </c:pt>
                <c:pt idx="7">
                  <c:v>1256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B7-4A60-9798-0C21B4D112E2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Lapas1!$A$2:$A$9</c:f>
              <c:strCache>
                <c:ptCount val="8"/>
                <c:pt idx="0">
                  <c:v>Viešoji biblioteka</c:v>
                </c:pt>
                <c:pt idx="1">
                  <c:v>VLS "Žalioji pelėda"</c:v>
                </c:pt>
                <c:pt idx="2">
                  <c:v>"Žiburėlis"</c:v>
                </c:pt>
                <c:pt idx="3">
                  <c:v>Šiaurinė biblioteka</c:v>
                </c:pt>
                <c:pt idx="4">
                  <c:v>"Šaltinėlis"</c:v>
                </c:pt>
                <c:pt idx="5">
                  <c:v>Parko biblioteka</c:v>
                </c:pt>
                <c:pt idx="6">
                  <c:v>"Židinys"</c:v>
                </c:pt>
                <c:pt idx="7">
                  <c:v>Smėlynės biblioteka</c:v>
                </c:pt>
              </c:strCache>
            </c:strRef>
          </c:cat>
          <c:val>
            <c:numRef>
              <c:f>Lapas1!$C$2:$C$9</c:f>
              <c:numCache>
                <c:formatCode>General</c:formatCode>
                <c:ptCount val="8"/>
                <c:pt idx="0">
                  <c:v>2786</c:v>
                </c:pt>
                <c:pt idx="1">
                  <c:v>1940</c:v>
                </c:pt>
                <c:pt idx="2">
                  <c:v>1243</c:v>
                </c:pt>
                <c:pt idx="3">
                  <c:v>1000</c:v>
                </c:pt>
                <c:pt idx="4">
                  <c:v>1440</c:v>
                </c:pt>
                <c:pt idx="5">
                  <c:v>1088</c:v>
                </c:pt>
                <c:pt idx="6">
                  <c:v>1637</c:v>
                </c:pt>
                <c:pt idx="7">
                  <c:v>1273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1B7-4A60-9798-0C21B4D112E2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3 seka</c:v>
                </c:pt>
              </c:strCache>
            </c:strRef>
          </c:tx>
          <c:invertIfNegative val="0"/>
          <c:cat>
            <c:strRef>
              <c:f>Lapas1!$A$2:$A$9</c:f>
              <c:strCache>
                <c:ptCount val="8"/>
                <c:pt idx="0">
                  <c:v>Viešoji biblioteka</c:v>
                </c:pt>
                <c:pt idx="1">
                  <c:v>VLS "Žalioji pelėda"</c:v>
                </c:pt>
                <c:pt idx="2">
                  <c:v>"Žiburėlis"</c:v>
                </c:pt>
                <c:pt idx="3">
                  <c:v>Šiaurinė biblioteka</c:v>
                </c:pt>
                <c:pt idx="4">
                  <c:v>"Šaltinėlis"</c:v>
                </c:pt>
                <c:pt idx="5">
                  <c:v>Parko biblioteka</c:v>
                </c:pt>
                <c:pt idx="6">
                  <c:v>"Židinys"</c:v>
                </c:pt>
                <c:pt idx="7">
                  <c:v>Smėlynės biblioteka</c:v>
                </c:pt>
              </c:strCache>
            </c:strRef>
          </c:cat>
          <c:val>
            <c:numRef>
              <c:f>Lapas1!$D$2:$D$9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1B7-4A60-9798-0C21B4D112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24759872"/>
        <c:axId val="-1824752800"/>
      </c:barChart>
      <c:catAx>
        <c:axId val="-1824759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824752800"/>
        <c:crosses val="autoZero"/>
        <c:auto val="1"/>
        <c:lblAlgn val="ctr"/>
        <c:lblOffset val="100"/>
        <c:noMultiLvlLbl val="0"/>
      </c:catAx>
      <c:valAx>
        <c:axId val="-1824752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24759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918015456401287"/>
          <c:y val="0.78475878015248091"/>
          <c:w val="0.10304206765820939"/>
          <c:h val="0.18841894763154607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69156459609216"/>
          <c:y val="2.3809523809523808E-2"/>
          <c:w val="0.75821540536599596"/>
          <c:h val="0.622548118985126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Lapas1!$A$2:$A$9</c:f>
              <c:strCache>
                <c:ptCount val="8"/>
                <c:pt idx="0">
                  <c:v>Viešoji biblioteka</c:v>
                </c:pt>
                <c:pt idx="1">
                  <c:v>VLS "Žalioji pelėda"</c:v>
                </c:pt>
                <c:pt idx="2">
                  <c:v>"Žiburėlis"</c:v>
                </c:pt>
                <c:pt idx="3">
                  <c:v>Šiaurinė biblioteka</c:v>
                </c:pt>
                <c:pt idx="4">
                  <c:v>"Šaltinėlis"</c:v>
                </c:pt>
                <c:pt idx="5">
                  <c:v>Parko biblioteka</c:v>
                </c:pt>
                <c:pt idx="6">
                  <c:v>"Židinys"</c:v>
                </c:pt>
                <c:pt idx="7">
                  <c:v>Smėlynės biblioteka</c:v>
                </c:pt>
              </c:strCache>
            </c:strRef>
          </c:cat>
          <c:val>
            <c:numRef>
              <c:f>Lapas1!$B$2:$B$9</c:f>
              <c:numCache>
                <c:formatCode>General</c:formatCode>
                <c:ptCount val="8"/>
                <c:pt idx="0">
                  <c:v>39125</c:v>
                </c:pt>
                <c:pt idx="1">
                  <c:v>40036</c:v>
                </c:pt>
                <c:pt idx="2">
                  <c:v>13950</c:v>
                </c:pt>
                <c:pt idx="3">
                  <c:v>14701</c:v>
                </c:pt>
                <c:pt idx="4">
                  <c:v>18029</c:v>
                </c:pt>
                <c:pt idx="5">
                  <c:v>15868</c:v>
                </c:pt>
                <c:pt idx="6">
                  <c:v>22964</c:v>
                </c:pt>
                <c:pt idx="7">
                  <c:v>25172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F17-49FA-860E-0E71784BD940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Lapas1!$A$2:$A$9</c:f>
              <c:strCache>
                <c:ptCount val="8"/>
                <c:pt idx="0">
                  <c:v>Viešoji biblioteka</c:v>
                </c:pt>
                <c:pt idx="1">
                  <c:v>VLS "Žalioji pelėda"</c:v>
                </c:pt>
                <c:pt idx="2">
                  <c:v>"Žiburėlis"</c:v>
                </c:pt>
                <c:pt idx="3">
                  <c:v>Šiaurinė biblioteka</c:v>
                </c:pt>
                <c:pt idx="4">
                  <c:v>"Šaltinėlis"</c:v>
                </c:pt>
                <c:pt idx="5">
                  <c:v>Parko biblioteka</c:v>
                </c:pt>
                <c:pt idx="6">
                  <c:v>"Židinys"</c:v>
                </c:pt>
                <c:pt idx="7">
                  <c:v>Smėlynės biblioteka</c:v>
                </c:pt>
              </c:strCache>
            </c:strRef>
          </c:cat>
          <c:val>
            <c:numRef>
              <c:f>Lapas1!$C$2:$C$9</c:f>
              <c:numCache>
                <c:formatCode>General</c:formatCode>
                <c:ptCount val="8"/>
                <c:pt idx="0">
                  <c:v>38169</c:v>
                </c:pt>
                <c:pt idx="1">
                  <c:v>39794</c:v>
                </c:pt>
                <c:pt idx="2">
                  <c:v>13944</c:v>
                </c:pt>
                <c:pt idx="3">
                  <c:v>12817</c:v>
                </c:pt>
                <c:pt idx="4">
                  <c:v>17063</c:v>
                </c:pt>
                <c:pt idx="5">
                  <c:v>15300</c:v>
                </c:pt>
                <c:pt idx="6">
                  <c:v>22065</c:v>
                </c:pt>
                <c:pt idx="7">
                  <c:v>24300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F17-49FA-860E-0E71784BD940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3 seka</c:v>
                </c:pt>
              </c:strCache>
            </c:strRef>
          </c:tx>
          <c:invertIfNegative val="0"/>
          <c:cat>
            <c:strRef>
              <c:f>Lapas1!$A$2:$A$9</c:f>
              <c:strCache>
                <c:ptCount val="8"/>
                <c:pt idx="0">
                  <c:v>Viešoji biblioteka</c:v>
                </c:pt>
                <c:pt idx="1">
                  <c:v>VLS "Žalioji pelėda"</c:v>
                </c:pt>
                <c:pt idx="2">
                  <c:v>"Žiburėlis"</c:v>
                </c:pt>
                <c:pt idx="3">
                  <c:v>Šiaurinė biblioteka</c:v>
                </c:pt>
                <c:pt idx="4">
                  <c:v>"Šaltinėlis"</c:v>
                </c:pt>
                <c:pt idx="5">
                  <c:v>Parko biblioteka</c:v>
                </c:pt>
                <c:pt idx="6">
                  <c:v>"Židinys"</c:v>
                </c:pt>
                <c:pt idx="7">
                  <c:v>Smėlynės biblioteka</c:v>
                </c:pt>
              </c:strCache>
            </c:strRef>
          </c:cat>
          <c:val>
            <c:numRef>
              <c:f>Lapas1!$D$2:$D$9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F17-49FA-860E-0E71784BD9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24744640"/>
        <c:axId val="-1824759328"/>
      </c:barChart>
      <c:catAx>
        <c:axId val="-1824744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824759328"/>
        <c:crosses val="autoZero"/>
        <c:auto val="1"/>
        <c:lblAlgn val="ctr"/>
        <c:lblOffset val="100"/>
        <c:noMultiLvlLbl val="0"/>
      </c:catAx>
      <c:valAx>
        <c:axId val="-18247593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2474464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87751531058618"/>
          <c:y val="6.3492063492063489E-2"/>
          <c:w val="0.74343485710119572"/>
          <c:h val="0.622548118985126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Lapas1!$A$2:$A$9</c:f>
              <c:strCache>
                <c:ptCount val="8"/>
                <c:pt idx="0">
                  <c:v>Viešojoji biblioteka</c:v>
                </c:pt>
                <c:pt idx="1">
                  <c:v>VLS „Žalioji pelėda"</c:v>
                </c:pt>
                <c:pt idx="2">
                  <c:v>„Žiburėlis"</c:v>
                </c:pt>
                <c:pt idx="3">
                  <c:v>Šiaurinė biblioteka</c:v>
                </c:pt>
                <c:pt idx="4">
                  <c:v>„Šaltinėlis"</c:v>
                </c:pt>
                <c:pt idx="5">
                  <c:v>Parko biblioteka</c:v>
                </c:pt>
                <c:pt idx="6">
                  <c:v>„Židinys"</c:v>
                </c:pt>
                <c:pt idx="7">
                  <c:v>Smėlynės biblioteka</c:v>
                </c:pt>
              </c:strCache>
            </c:strRef>
          </c:cat>
          <c:val>
            <c:numRef>
              <c:f>Lapas1!$B$2:$B$9</c:f>
              <c:numCache>
                <c:formatCode>General</c:formatCode>
                <c:ptCount val="8"/>
                <c:pt idx="0">
                  <c:v>75269</c:v>
                </c:pt>
                <c:pt idx="1">
                  <c:v>50722</c:v>
                </c:pt>
                <c:pt idx="2">
                  <c:v>28736</c:v>
                </c:pt>
                <c:pt idx="3">
                  <c:v>27712</c:v>
                </c:pt>
                <c:pt idx="4">
                  <c:v>29512</c:v>
                </c:pt>
                <c:pt idx="5">
                  <c:v>35364</c:v>
                </c:pt>
                <c:pt idx="6">
                  <c:v>52397</c:v>
                </c:pt>
                <c:pt idx="7">
                  <c:v>39761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DD4-409E-91CB-7694A177868D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Lapas1!$A$2:$A$9</c:f>
              <c:strCache>
                <c:ptCount val="8"/>
                <c:pt idx="0">
                  <c:v>Viešojoji biblioteka</c:v>
                </c:pt>
                <c:pt idx="1">
                  <c:v>VLS „Žalioji pelėda"</c:v>
                </c:pt>
                <c:pt idx="2">
                  <c:v>„Žiburėlis"</c:v>
                </c:pt>
                <c:pt idx="3">
                  <c:v>Šiaurinė biblioteka</c:v>
                </c:pt>
                <c:pt idx="4">
                  <c:v>„Šaltinėlis"</c:v>
                </c:pt>
                <c:pt idx="5">
                  <c:v>Parko biblioteka</c:v>
                </c:pt>
                <c:pt idx="6">
                  <c:v>„Židinys"</c:v>
                </c:pt>
                <c:pt idx="7">
                  <c:v>Smėlynės biblioteka</c:v>
                </c:pt>
              </c:strCache>
            </c:strRef>
          </c:cat>
          <c:val>
            <c:numRef>
              <c:f>Lapas1!$C$2:$C$9</c:f>
              <c:numCache>
                <c:formatCode>General</c:formatCode>
                <c:ptCount val="8"/>
                <c:pt idx="0">
                  <c:v>70288</c:v>
                </c:pt>
                <c:pt idx="1">
                  <c:v>50713</c:v>
                </c:pt>
                <c:pt idx="2">
                  <c:v>29349</c:v>
                </c:pt>
                <c:pt idx="3">
                  <c:v>26578</c:v>
                </c:pt>
                <c:pt idx="4">
                  <c:v>29953</c:v>
                </c:pt>
                <c:pt idx="5">
                  <c:v>34812</c:v>
                </c:pt>
                <c:pt idx="6">
                  <c:v>52916</c:v>
                </c:pt>
                <c:pt idx="7">
                  <c:v>45941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DD4-409E-91CB-7694A177868D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3 seka</c:v>
                </c:pt>
              </c:strCache>
            </c:strRef>
          </c:tx>
          <c:invertIfNegative val="0"/>
          <c:cat>
            <c:strRef>
              <c:f>Lapas1!$A$2:$A$9</c:f>
              <c:strCache>
                <c:ptCount val="8"/>
                <c:pt idx="0">
                  <c:v>Viešojoji biblioteka</c:v>
                </c:pt>
                <c:pt idx="1">
                  <c:v>VLS „Žalioji pelėda"</c:v>
                </c:pt>
                <c:pt idx="2">
                  <c:v>„Žiburėlis"</c:v>
                </c:pt>
                <c:pt idx="3">
                  <c:v>Šiaurinė biblioteka</c:v>
                </c:pt>
                <c:pt idx="4">
                  <c:v>„Šaltinėlis"</c:v>
                </c:pt>
                <c:pt idx="5">
                  <c:v>Parko biblioteka</c:v>
                </c:pt>
                <c:pt idx="6">
                  <c:v>„Židinys"</c:v>
                </c:pt>
                <c:pt idx="7">
                  <c:v>Smėlynės biblioteka</c:v>
                </c:pt>
              </c:strCache>
            </c:strRef>
          </c:cat>
          <c:val>
            <c:numRef>
              <c:f>Lapas1!$D$2:$D$9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DD4-409E-91CB-7694A17786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24749536"/>
        <c:axId val="-1824756608"/>
      </c:barChart>
      <c:catAx>
        <c:axId val="-1824749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824756608"/>
        <c:crosses val="autoZero"/>
        <c:auto val="1"/>
        <c:lblAlgn val="ctr"/>
        <c:lblOffset val="100"/>
        <c:noMultiLvlLbl val="0"/>
      </c:catAx>
      <c:valAx>
        <c:axId val="-18247566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2474953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426786440427341"/>
          <c:y val="4.8997960135619661E-2"/>
          <c:w val="0.73839451406602341"/>
          <c:h val="0.7081222659667542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Sheet11!$B$2</c:f>
              <c:strCache>
                <c:ptCount val="1"/>
                <c:pt idx="0">
                  <c:v>Straipsniai (internete ir spaudoje)</c:v>
                </c:pt>
              </c:strCache>
            </c:strRef>
          </c:tx>
          <c:spPr>
            <a:solidFill>
              <a:schemeClr val="accent1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b="1" dirty="0"/>
                      <a:t>569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B50-4DCA-A888-F3421D4F6AE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Sheet11!$A$3:$A$5</c:f>
              <c:strCache>
                <c:ptCount val="3"/>
                <c:pt idx="0">
                  <c:v>2017 m.</c:v>
                </c:pt>
                <c:pt idx="1">
                  <c:v>2018 m.</c:v>
                </c:pt>
                <c:pt idx="2">
                  <c:v>2019 m.</c:v>
                </c:pt>
              </c:strCache>
            </c:strRef>
          </c:cat>
          <c:val>
            <c:numRef>
              <c:f>Sheet11!$B$3:$B$5</c:f>
              <c:numCache>
                <c:formatCode>General</c:formatCode>
                <c:ptCount val="3"/>
                <c:pt idx="0">
                  <c:v>406</c:v>
                </c:pt>
                <c:pt idx="1">
                  <c:v>485</c:v>
                </c:pt>
                <c:pt idx="2">
                  <c:v>561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B50-4DCA-A888-F3421D4F6AE8}"/>
            </c:ext>
          </c:extLst>
        </c:ser>
        <c:ser>
          <c:idx val="1"/>
          <c:order val="1"/>
          <c:tx>
            <c:strRef>
              <c:f>Sheet11!$C$2</c:f>
              <c:strCache>
                <c:ptCount val="1"/>
                <c:pt idx="0">
                  <c:v>Informacija  radijuje    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fld id="{FC9103B0-F986-42C7-89C4-4CEA7C13F407}" type="VALUE">
                      <a:rPr lang="en-US" b="1"/>
                      <a:pPr/>
                      <a:t>[REIKŠMĖ]</a:t>
                    </a:fld>
                    <a:endParaRPr lang="lt-L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B50-4DCA-A888-F3421D4F6AE8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0"/>
                  <c:y val="1.99362041467304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B50-4DCA-A888-F3421D4F6AE8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2.7910685805422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B50-4DCA-A888-F3421D4F6AE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Sheet11!$A$3:$A$5</c:f>
              <c:strCache>
                <c:ptCount val="3"/>
                <c:pt idx="0">
                  <c:v>2017 m.</c:v>
                </c:pt>
                <c:pt idx="1">
                  <c:v>2018 m.</c:v>
                </c:pt>
                <c:pt idx="2">
                  <c:v>2019 m.</c:v>
                </c:pt>
              </c:strCache>
            </c:strRef>
          </c:cat>
          <c:val>
            <c:numRef>
              <c:f>Sheet11!$C$3:$C$5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B50-4DCA-A888-F3421D4F6AE8}"/>
            </c:ext>
          </c:extLst>
        </c:ser>
        <c:ser>
          <c:idx val="2"/>
          <c:order val="2"/>
          <c:tx>
            <c:strRef>
              <c:f>Sheet11!$D$2</c:f>
              <c:strCache>
                <c:ptCount val="1"/>
                <c:pt idx="0">
                  <c:v>Televizijos reportažai</c:v>
                </c:pt>
              </c:strCache>
            </c:strRef>
          </c:tx>
          <c:spPr>
            <a:solidFill>
              <a:schemeClr val="accent1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b="1" dirty="0"/>
                      <a:t>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B50-4DCA-A888-F3421D4F6AE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592016588906074E-3"/>
                  <c:y val="-3.1897926634768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B50-4DCA-A888-F3421D4F6AE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Sheet11!$A$3:$A$5</c:f>
              <c:strCache>
                <c:ptCount val="3"/>
                <c:pt idx="0">
                  <c:v>2017 m.</c:v>
                </c:pt>
                <c:pt idx="1">
                  <c:v>2018 m.</c:v>
                </c:pt>
                <c:pt idx="2">
                  <c:v>2019 m.</c:v>
                </c:pt>
              </c:strCache>
            </c:strRef>
          </c:cat>
          <c:val>
            <c:numRef>
              <c:f>Sheet11!$D$3:$D$5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B50-4DCA-A888-F3421D4F6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-1824754432"/>
        <c:axId val="-1824750080"/>
        <c:axId val="0"/>
      </c:bar3DChart>
      <c:catAx>
        <c:axId val="-18247544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-1824750080"/>
        <c:crosses val="autoZero"/>
        <c:auto val="1"/>
        <c:lblAlgn val="ctr"/>
        <c:lblOffset val="100"/>
        <c:noMultiLvlLbl val="0"/>
      </c:catAx>
      <c:valAx>
        <c:axId val="-1824750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-182475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6227877059341451E-3"/>
          <c:y val="0.85133937731188725"/>
          <c:w val="0.99419035704597525"/>
          <c:h val="0.135058332731344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1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lt-L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B4989-64ED-4B23-ACC0-2D3360EB639D}" type="datetimeFigureOut">
              <a:rPr lang="lt-LT" smtClean="0"/>
              <a:t>2020-03-10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DD767-6FF7-407A-8024-890B9D46697E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54330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3B75E-E506-4081-A23A-F8C29D479284}" type="datetime1">
              <a:rPr lang="lt-LT" smtClean="0"/>
              <a:t>2020-03-10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07387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EBB5E-AF84-4FB4-83A6-7CF1186F790A}" type="datetime1">
              <a:rPr lang="lt-LT" smtClean="0"/>
              <a:t>2020-03-10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37123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DA1C-3735-4C07-9CC4-62FE51B5F2D2}" type="datetime1">
              <a:rPr lang="lt-LT" smtClean="0"/>
              <a:t>2020-03-10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4805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060F-7774-4596-B4E6-2646FC0540AD}" type="datetime1">
              <a:rPr lang="lt-LT" smtClean="0"/>
              <a:t>2020-03-10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85171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7E56-423B-4356-969A-6839C78F5A2F}" type="datetime1">
              <a:rPr lang="lt-LT" smtClean="0"/>
              <a:t>2020-03-10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6078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EF3CD-AF99-4968-A267-C51BCE7A2618}" type="datetime1">
              <a:rPr lang="lt-LT" smtClean="0"/>
              <a:t>2020-03-10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67775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202DD-B975-42CC-AD0A-5EFBFECAAA3F}" type="datetime1">
              <a:rPr lang="lt-LT" smtClean="0"/>
              <a:t>2020-03-10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65056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05443-81F9-4BBD-B6B3-3B9ED5A333E6}" type="datetime1">
              <a:rPr lang="lt-LT" smtClean="0"/>
              <a:t>2020-03-10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1751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8A5BE-4EA9-4FA3-A57F-1E19F3DA4A09}" type="datetime1">
              <a:rPr lang="lt-LT" smtClean="0"/>
              <a:t>2020-03-10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54165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A633E-1707-4CE6-A760-47B1880D118D}" type="datetime1">
              <a:rPr lang="lt-LT" smtClean="0"/>
              <a:t>2020-03-10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68102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D3626-79AF-47DB-88DE-79AFE68D6F4D}" type="datetime1">
              <a:rPr lang="lt-LT" smtClean="0"/>
              <a:t>2020-03-10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87877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A9962-DDB9-45B2-ABA2-BCF7C8C1867D}" type="datetime1">
              <a:rPr lang="lt-LT" smtClean="0"/>
              <a:t>2020-03-10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91636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D9EC5-A853-4F29-9469-964624E1E8A6}" type="datetime1">
              <a:rPr lang="lt-LT" smtClean="0"/>
              <a:t>2020-03-10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18632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EDD2C-4418-4946-AEE8-808942C0607E}" type="datetime1">
              <a:rPr lang="lt-LT" smtClean="0"/>
              <a:t>2020-03-10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8344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CD929-141A-4A85-84A8-1351C865A0A3}" type="datetime1">
              <a:rPr lang="lt-LT" smtClean="0"/>
              <a:t>2020-03-10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0270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3481E-D807-4006-A7BA-D719D2272B3B}" type="datetime1">
              <a:rPr lang="lt-LT" smtClean="0"/>
              <a:t>2020-03-10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7019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39C9-6E1E-4085-A8FD-7FDE72B57DB8}" type="datetime1">
              <a:rPr lang="lt-LT" smtClean="0"/>
              <a:t>2020-03-10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F6F47D0-40F6-43EC-978D-984A30D913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078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31FEA2A6-0F17-4606-B620-05A96AEDAD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t-LT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Panevėžio miesto savivaldybės viešosios bibliotekos 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xmlns="" id="{5B9EDFF5-746A-4141-9C27-9272103B0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8053392" cy="1924454"/>
          </a:xfrm>
        </p:spPr>
        <p:txBody>
          <a:bodyPr>
            <a:normAutofit/>
          </a:bodyPr>
          <a:lstStyle/>
          <a:p>
            <a:r>
              <a:rPr lang="lt-LT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m. veiklos </a:t>
            </a:r>
            <a:r>
              <a:rPr lang="lt-LT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ataskaita</a:t>
            </a:r>
          </a:p>
          <a:p>
            <a:endParaRPr lang="lt-LT" sz="32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lt-LT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Direktorė Loreta </a:t>
            </a:r>
            <a:r>
              <a:rPr lang="lt-LT" sz="20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Breskienė</a:t>
            </a:r>
            <a:endParaRPr lang="lt-LT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911A5278-EB83-448E-BCCE-127369503A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21" y="292166"/>
            <a:ext cx="1211149" cy="149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02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xmlns="" id="{98CFA62E-3886-4F2C-835D-23A94BA2A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10</a:t>
            </a:fld>
            <a:endParaRPr lang="lt-LT" dirty="0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ECF3122D-FD86-49BC-BD4A-6E32BF8A5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7" y="3429000"/>
            <a:ext cx="4953000" cy="3293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Turinio vietos rezervavimo ženklas 16">
            <a:extLst>
              <a:ext uri="{FF2B5EF4-FFF2-40B4-BE49-F238E27FC236}">
                <a16:creationId xmlns:a16="http://schemas.microsoft.com/office/drawing/2014/main" xmlns="" id="{981A2A0E-05AE-4DFC-96CD-BEC0197231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r="7164"/>
          <a:stretch/>
        </p:blipFill>
        <p:spPr>
          <a:xfrm>
            <a:off x="7121669" y="674825"/>
            <a:ext cx="4953000" cy="3680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278C86C1-BCB9-4C98-B57B-E8456D977F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r="31088"/>
          <a:stretch/>
        </p:blipFill>
        <p:spPr>
          <a:xfrm>
            <a:off x="4466551" y="459566"/>
            <a:ext cx="3186599" cy="3194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595CDCC6-BA23-4868-9A0C-11DC459038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251">
            <a:off x="4024165" y="3537389"/>
            <a:ext cx="4318312" cy="2427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xmlns="" id="{BDBF6395-83FD-49B5-B4BF-1F102D7C11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8"/>
          <a:stretch/>
        </p:blipFill>
        <p:spPr>
          <a:xfrm rot="21157325">
            <a:off x="383201" y="727576"/>
            <a:ext cx="3984975" cy="2794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xmlns="" id="{8FBD6442-7F50-4C77-8F3F-BD8C72F71B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703" y="4521899"/>
            <a:ext cx="3859966" cy="2169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aveikslėlis 16">
            <a:extLst>
              <a:ext uri="{FF2B5EF4-FFF2-40B4-BE49-F238E27FC236}">
                <a16:creationId xmlns:a16="http://schemas.microsoft.com/office/drawing/2014/main" xmlns="" id="{88CFD94D-B8B1-4993-B451-044E4EE09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90729">
            <a:off x="6887570" y="3985503"/>
            <a:ext cx="2044789" cy="276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777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veikslėlis 9">
            <a:extLst>
              <a:ext uri="{FF2B5EF4-FFF2-40B4-BE49-F238E27FC236}">
                <a16:creationId xmlns:a16="http://schemas.microsoft.com/office/drawing/2014/main" xmlns="" id="{4A639A98-06CA-4C37-B03F-13E9D4C176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853">
            <a:off x="4597101" y="3693761"/>
            <a:ext cx="4307051" cy="2870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xmlns="" id="{469F9314-4223-46D7-A2B2-58D1FDD76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11</a:t>
            </a:fld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26E38B37-8792-4B59-A311-02198E2E9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5"/>
          <a:stretch/>
        </p:blipFill>
        <p:spPr>
          <a:xfrm>
            <a:off x="8881907" y="2705183"/>
            <a:ext cx="2971800" cy="4048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Tomas PoÅ¡iÅ«nas Photography nuotrauka.">
            <a:extLst>
              <a:ext uri="{FF2B5EF4-FFF2-40B4-BE49-F238E27FC236}">
                <a16:creationId xmlns:a16="http://schemas.microsoft.com/office/drawing/2014/main" xmlns="" id="{7752DA00-19B7-484C-88D2-BA1D705CD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/>
          <a:stretch/>
        </p:blipFill>
        <p:spPr bwMode="auto">
          <a:xfrm>
            <a:off x="4532037" y="824494"/>
            <a:ext cx="4296577" cy="267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825C52F4-A9A6-4841-A37E-7A46C3B893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3" y="3549827"/>
            <a:ext cx="4829542" cy="310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xmlns="" id="{9EDE72D3-AC3A-4515-A7A2-9AC9EC61AA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2"/>
          <a:stretch/>
        </p:blipFill>
        <p:spPr>
          <a:xfrm rot="21415652">
            <a:off x="229637" y="312253"/>
            <a:ext cx="4293515" cy="2847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xmlns="" id="{A28C8C2A-9D35-469C-B0A7-3C3E0E0D47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4" b="25235"/>
          <a:stretch/>
        </p:blipFill>
        <p:spPr>
          <a:xfrm rot="336277">
            <a:off x="7960195" y="872513"/>
            <a:ext cx="4076880" cy="1582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aveikslėlis 10">
            <a:extLst>
              <a:ext uri="{FF2B5EF4-FFF2-40B4-BE49-F238E27FC236}">
                <a16:creationId xmlns:a16="http://schemas.microsoft.com/office/drawing/2014/main" xmlns="" id="{B60F5DB1-ECED-47DF-A585-AC9F65E018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1804" r="28125" b="10057"/>
          <a:stretch/>
        </p:blipFill>
        <p:spPr>
          <a:xfrm rot="21356430">
            <a:off x="7473149" y="2494330"/>
            <a:ext cx="2038397" cy="1555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5077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466532"/>
            <a:ext cx="8596668" cy="681133"/>
          </a:xfrm>
        </p:spPr>
        <p:txBody>
          <a:bodyPr>
            <a:normAutofit fontScale="90000"/>
          </a:bodyPr>
          <a:lstStyle/>
          <a:p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EDUKACINĖ VEIKLA</a:t>
            </a:r>
            <a:r>
              <a:rPr lang="lt-LT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lt-LT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lt-LT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63" y="1018096"/>
            <a:ext cx="8596668" cy="5023267"/>
          </a:xfrm>
        </p:spPr>
        <p:txBody>
          <a:bodyPr/>
          <a:lstStyle/>
          <a:p>
            <a:pPr marL="0" indent="0">
              <a:buNone/>
            </a:pPr>
            <a:r>
              <a:rPr lang="lt-LT" b="1" dirty="0"/>
              <a:t>Iš viso </a:t>
            </a:r>
            <a:r>
              <a:rPr lang="lt-LT" dirty="0"/>
              <a:t>tinklo bibliotekose vykdyta</a:t>
            </a:r>
            <a:r>
              <a:rPr lang="lt-LT" b="1" dirty="0"/>
              <a:t> 41 </a:t>
            </a:r>
            <a:r>
              <a:rPr lang="lt-LT" dirty="0"/>
              <a:t>skirtinga</a:t>
            </a:r>
            <a:r>
              <a:rPr lang="lt-LT" b="1" dirty="0"/>
              <a:t> </a:t>
            </a:r>
            <a:r>
              <a:rPr lang="lt-LT" dirty="0"/>
              <a:t>edukacinė programa. </a:t>
            </a:r>
          </a:p>
          <a:p>
            <a:r>
              <a:rPr lang="lt-LT" dirty="0"/>
              <a:t>Iš jų: 37 edukacijos parengtos darbuotojų (19 iš jų – naujos). </a:t>
            </a:r>
            <a:endParaRPr lang="lt-LT" sz="400" dirty="0"/>
          </a:p>
          <a:p>
            <a:r>
              <a:rPr lang="lt-LT" dirty="0" smtClean="0"/>
              <a:t>Edukacijose </a:t>
            </a:r>
            <a:r>
              <a:rPr lang="lt-LT" b="1" dirty="0"/>
              <a:t>dalyvavo 8039 </a:t>
            </a:r>
            <a:r>
              <a:rPr lang="lt-LT" dirty="0" smtClean="0"/>
              <a:t>lankytojai, užsiėmimai </a:t>
            </a:r>
            <a:r>
              <a:rPr lang="lt-LT" dirty="0"/>
              <a:t>vyko </a:t>
            </a:r>
            <a:r>
              <a:rPr lang="lt-LT" b="1" dirty="0"/>
              <a:t>818 kartų</a:t>
            </a:r>
            <a:r>
              <a:rPr lang="lt-LT" dirty="0"/>
              <a:t>. </a:t>
            </a:r>
          </a:p>
          <a:p>
            <a:endParaRPr lang="lt-LT" sz="700" dirty="0"/>
          </a:p>
          <a:p>
            <a:endParaRPr lang="lt-LT" dirty="0"/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12</a:t>
            </a:fld>
            <a:endParaRPr lang="lt-L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38" y="3378573"/>
            <a:ext cx="3051478" cy="337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67" y="2181515"/>
            <a:ext cx="3645527" cy="273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811" y="2181515"/>
            <a:ext cx="2941007" cy="424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72" y="4136032"/>
            <a:ext cx="3919813" cy="261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135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2" y="244445"/>
            <a:ext cx="8481661" cy="995880"/>
          </a:xfrm>
        </p:spPr>
        <p:txBody>
          <a:bodyPr>
            <a:noAutofit/>
          </a:bodyPr>
          <a:lstStyle/>
          <a:p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BIBLIOTEKOS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VEIKLA </a:t>
            </a:r>
            <a:b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						V</a:t>
            </a:r>
            <a:r>
              <a:rPr lang="lt-LT" sz="2500" b="1" dirty="0" smtClean="0">
                <a:solidFill>
                  <a:schemeClr val="accent2">
                    <a:lumMod val="75000"/>
                  </a:schemeClr>
                </a:solidFill>
              </a:rPr>
              <a:t>artotojų </a:t>
            </a:r>
            <a:r>
              <a:rPr lang="lt-LT" sz="2500" b="1" dirty="0">
                <a:solidFill>
                  <a:schemeClr val="accent2">
                    <a:lumMod val="75000"/>
                  </a:schemeClr>
                </a:solidFill>
              </a:rPr>
              <a:t>skaičius</a:t>
            </a:r>
            <a:r>
              <a:rPr lang="lt-LT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lt-LT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lt-LT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455" y="1195058"/>
            <a:ext cx="8951074" cy="5341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dirty="0"/>
              <a:t>Viešosios bibliotekos skyriai ir filialai užregistravo </a:t>
            </a:r>
            <a:r>
              <a:rPr lang="lt-LT" b="1" dirty="0"/>
              <a:t>12 463  </a:t>
            </a:r>
            <a:r>
              <a:rPr lang="lt-LT" b="1" dirty="0" smtClean="0"/>
              <a:t>vartotojus (t.y. 0,5 proc. daugiau, nei pernai)</a:t>
            </a:r>
          </a:p>
          <a:p>
            <a:pPr marL="0" indent="0">
              <a:buNone/>
            </a:pPr>
            <a:r>
              <a:rPr lang="lt-LT" dirty="0" smtClean="0"/>
              <a:t>Iš </a:t>
            </a:r>
            <a:r>
              <a:rPr lang="lt-LT" dirty="0"/>
              <a:t>jų: </a:t>
            </a:r>
          </a:p>
          <a:p>
            <a:r>
              <a:rPr lang="lt-LT" dirty="0"/>
              <a:t>persiregistravusių </a:t>
            </a:r>
            <a:r>
              <a:rPr lang="lt-LT" dirty="0" smtClean="0"/>
              <a:t>vartotojų – </a:t>
            </a:r>
            <a:r>
              <a:rPr lang="lt-LT" b="1" dirty="0"/>
              <a:t>9654</a:t>
            </a:r>
            <a:r>
              <a:rPr lang="lt-LT" dirty="0"/>
              <a:t>, </a:t>
            </a:r>
          </a:p>
          <a:p>
            <a:r>
              <a:rPr lang="lt-LT" dirty="0"/>
              <a:t>naujai užsiregistravusių </a:t>
            </a:r>
            <a:r>
              <a:rPr lang="lt-LT" dirty="0" smtClean="0"/>
              <a:t>– </a:t>
            </a:r>
            <a:r>
              <a:rPr lang="lt-LT" b="1" dirty="0" smtClean="0"/>
              <a:t>2809</a:t>
            </a:r>
            <a:r>
              <a:rPr lang="lt-LT" dirty="0"/>
              <a:t>. </a:t>
            </a:r>
          </a:p>
          <a:p>
            <a:pPr marL="0" indent="0">
              <a:buNone/>
            </a:pPr>
            <a:endParaRPr lang="lt-LT" sz="100" dirty="0"/>
          </a:p>
          <a:p>
            <a:pPr marL="0" indent="0">
              <a:buNone/>
            </a:pPr>
            <a:r>
              <a:rPr lang="lt-LT" dirty="0" smtClean="0"/>
              <a:t>Bibliotekos </a:t>
            </a:r>
            <a:r>
              <a:rPr lang="lt-LT" b="1" dirty="0"/>
              <a:t>paslaugomis </a:t>
            </a:r>
            <a:r>
              <a:rPr lang="lt-LT" dirty="0"/>
              <a:t>nuolat </a:t>
            </a:r>
            <a:r>
              <a:rPr lang="lt-LT" b="1" dirty="0"/>
              <a:t>naudojasi 14,4 proc</a:t>
            </a:r>
            <a:r>
              <a:rPr lang="lt-LT" dirty="0"/>
              <a:t>. miesto gyventojų, </a:t>
            </a:r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pPr marL="0" indent="0">
              <a:buNone/>
            </a:pPr>
            <a:endParaRPr lang="lt-LT" dirty="0"/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13</a:t>
            </a:fld>
            <a:endParaRPr lang="lt-LT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818975641"/>
              </p:ext>
            </p:extLst>
          </p:nvPr>
        </p:nvGraphicFramePr>
        <p:xfrm>
          <a:off x="2311651" y="3530851"/>
          <a:ext cx="54864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07120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559759"/>
            <a:ext cx="8596668" cy="1317163"/>
          </a:xfrm>
        </p:spPr>
        <p:txBody>
          <a:bodyPr>
            <a:noAutofit/>
          </a:bodyPr>
          <a:lstStyle/>
          <a:p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BIBLIOTEKOS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VEIKLA </a:t>
            </a:r>
            <a:b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						V</a:t>
            </a:r>
            <a:r>
              <a:rPr lang="lt-LT" sz="2500" b="1" dirty="0" smtClean="0">
                <a:solidFill>
                  <a:schemeClr val="accent2">
                    <a:lumMod val="75000"/>
                  </a:schemeClr>
                </a:solidFill>
              </a:rPr>
              <a:t>artotojų sudėtis</a:t>
            </a:r>
            <a:br>
              <a:rPr lang="lt-LT" sz="25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5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lt-LT" sz="25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lt-LT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lt-LT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14</a:t>
            </a:fld>
            <a:endParaRPr lang="lt-L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479" y="2165726"/>
            <a:ext cx="6934955" cy="390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29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190123"/>
            <a:ext cx="8596668" cy="923453"/>
          </a:xfrm>
        </p:spPr>
        <p:txBody>
          <a:bodyPr>
            <a:normAutofit fontScale="90000"/>
          </a:bodyPr>
          <a:lstStyle/>
          <a:p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BIBLIOTEKOS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VEIKLA</a:t>
            </a:r>
            <a:b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						A</a:t>
            </a:r>
            <a:r>
              <a:rPr lang="lt-LT" sz="2500" b="1" dirty="0" smtClean="0">
                <a:solidFill>
                  <a:schemeClr val="accent2">
                    <a:lumMod val="75000"/>
                  </a:schemeClr>
                </a:solidFill>
              </a:rPr>
              <a:t>psilankymų </a:t>
            </a:r>
            <a:r>
              <a:rPr lang="lt-LT" sz="2500" b="1" dirty="0">
                <a:solidFill>
                  <a:schemeClr val="accent2">
                    <a:lumMod val="75000"/>
                  </a:schemeClr>
                </a:solidFill>
              </a:rPr>
              <a:t>skaičius</a:t>
            </a:r>
            <a:r>
              <a:rPr lang="lt-LT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lt-LT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lt-LT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63" y="1086416"/>
            <a:ext cx="8596668" cy="5631255"/>
          </a:xfrm>
        </p:spPr>
        <p:txBody>
          <a:bodyPr/>
          <a:lstStyle/>
          <a:p>
            <a:r>
              <a:rPr lang="lt-LT" dirty="0"/>
              <a:t>Gyventojai bibliotekose per kalendorinius metus apsilankė </a:t>
            </a:r>
            <a:r>
              <a:rPr lang="lt-LT" b="1" dirty="0"/>
              <a:t>189,8 tūkst</a:t>
            </a:r>
            <a:r>
              <a:rPr lang="lt-LT" dirty="0"/>
              <a:t>. kartų.</a:t>
            </a:r>
          </a:p>
          <a:p>
            <a:r>
              <a:rPr lang="lt-LT" dirty="0"/>
              <a:t>Per metus tinklo bibliotekose apsilankė</a:t>
            </a:r>
            <a:r>
              <a:rPr lang="lt-LT" b="1" dirty="0"/>
              <a:t> 189 845 lankytojai,</a:t>
            </a:r>
            <a:r>
              <a:rPr lang="lt-LT" dirty="0"/>
              <a:t> t. y. </a:t>
            </a:r>
            <a:r>
              <a:rPr lang="lt-LT" b="1" dirty="0"/>
              <a:t>6393</a:t>
            </a:r>
            <a:r>
              <a:rPr lang="lt-LT" dirty="0"/>
              <a:t> daugiau, nei 2018 m. </a:t>
            </a:r>
            <a:endParaRPr lang="lt-LT" dirty="0" smtClean="0"/>
          </a:p>
          <a:p>
            <a:r>
              <a:rPr lang="lt-LT" dirty="0"/>
              <a:t>Tinklo bibliotekose užregistruoti </a:t>
            </a:r>
            <a:r>
              <a:rPr lang="lt-LT" b="1" dirty="0"/>
              <a:t>35 863</a:t>
            </a:r>
            <a:r>
              <a:rPr lang="lt-LT" dirty="0"/>
              <a:t>  </a:t>
            </a:r>
            <a:r>
              <a:rPr lang="lt-LT" b="1" dirty="0"/>
              <a:t>interneto lankytojai, </a:t>
            </a:r>
          </a:p>
          <a:p>
            <a:pPr marL="0" indent="0">
              <a:buNone/>
            </a:pPr>
            <a:r>
              <a:rPr lang="lt-LT" dirty="0"/>
              <a:t>      t.y. </a:t>
            </a:r>
            <a:r>
              <a:rPr lang="lt-LT" b="1" dirty="0"/>
              <a:t>6005</a:t>
            </a:r>
            <a:r>
              <a:rPr lang="lt-LT" dirty="0"/>
              <a:t> daugiau negu 2018 m</a:t>
            </a:r>
            <a:r>
              <a:rPr lang="lt-LT" dirty="0" smtClean="0"/>
              <a:t>.</a:t>
            </a:r>
            <a:endParaRPr lang="lt-LT" dirty="0"/>
          </a:p>
          <a:p>
            <a:pPr marL="0" indent="0">
              <a:buNone/>
            </a:pPr>
            <a:endParaRPr lang="lt-LT" sz="100" dirty="0"/>
          </a:p>
          <a:p>
            <a:r>
              <a:rPr lang="lt-LT" dirty="0"/>
              <a:t>Vidutiniškai per dieną miesto bibliotekose apsilankė </a:t>
            </a:r>
            <a:r>
              <a:rPr lang="lt-LT" b="1" dirty="0"/>
              <a:t>695</a:t>
            </a:r>
            <a:r>
              <a:rPr lang="lt-LT" dirty="0"/>
              <a:t> lankytojai</a:t>
            </a:r>
            <a:r>
              <a:rPr lang="lt-LT" dirty="0" smtClean="0"/>
              <a:t>.</a:t>
            </a:r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15</a:t>
            </a:fld>
            <a:endParaRPr lang="lt-LT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359460550"/>
              </p:ext>
            </p:extLst>
          </p:nvPr>
        </p:nvGraphicFramePr>
        <p:xfrm>
          <a:off x="2338811" y="3558012"/>
          <a:ext cx="5800254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430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6E2B00CA-E22A-4839-A5FD-201AFB5D7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82" y="434566"/>
            <a:ext cx="8596668" cy="1222218"/>
          </a:xfrm>
        </p:spPr>
        <p:txBody>
          <a:bodyPr>
            <a:normAutofit fontScale="90000"/>
          </a:bodyPr>
          <a:lstStyle/>
          <a:p>
            <a:r>
              <a:rPr lang="lt-LT" sz="3100" b="1" dirty="0">
                <a:solidFill>
                  <a:schemeClr val="accent2">
                    <a:lumMod val="75000"/>
                  </a:schemeClr>
                </a:solidFill>
              </a:rPr>
              <a:t>BIBLIOTEKOS </a:t>
            </a:r>
            <a:r>
              <a:rPr lang="lt-LT" sz="3100" b="1" dirty="0" smtClean="0">
                <a:solidFill>
                  <a:schemeClr val="accent2">
                    <a:lumMod val="75000"/>
                  </a:schemeClr>
                </a:solidFill>
              </a:rPr>
              <a:t>VEIKLA </a:t>
            </a:r>
            <a:br>
              <a:rPr lang="lt-LT" sz="31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3100" b="1" dirty="0" smtClean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nterneto </a:t>
            </a:r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vartotojų skaičius</a:t>
            </a:r>
            <a:r>
              <a:rPr lang="lt-LT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lt-LT" dirty="0">
                <a:solidFill>
                  <a:schemeClr val="accent2">
                    <a:lumMod val="75000"/>
                  </a:schemeClr>
                </a:solidFill>
              </a:rPr>
            </a:br>
            <a:endParaRPr lang="lt-LT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53E47F77-ED47-425A-9D1A-70AF24473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882" y="1629624"/>
            <a:ext cx="8596668" cy="4411739"/>
          </a:xfrm>
        </p:spPr>
        <p:txBody>
          <a:bodyPr/>
          <a:lstStyle/>
          <a:p>
            <a:r>
              <a:rPr lang="lt-LT" dirty="0"/>
              <a:t>Tinklo bibliotekų </a:t>
            </a:r>
            <a:r>
              <a:rPr lang="lt-LT" b="1" dirty="0"/>
              <a:t>vartotojam</a:t>
            </a:r>
            <a:r>
              <a:rPr lang="lt-LT" dirty="0"/>
              <a:t>s yra skirtos </a:t>
            </a:r>
            <a:r>
              <a:rPr lang="lt-LT" b="1" dirty="0"/>
              <a:t>64 kompiuterizuotos darbo vietos.</a:t>
            </a:r>
          </a:p>
          <a:p>
            <a:pPr marL="0" indent="0">
              <a:buNone/>
            </a:pPr>
            <a:endParaRPr lang="lt-LT" sz="100" b="1" dirty="0"/>
          </a:p>
          <a:p>
            <a:r>
              <a:rPr lang="lt-LT" dirty="0"/>
              <a:t>Tinklo bibliotekose užregistruoti </a:t>
            </a:r>
            <a:r>
              <a:rPr lang="lt-LT" b="1" dirty="0"/>
              <a:t>35 863</a:t>
            </a:r>
            <a:r>
              <a:rPr lang="lt-LT" dirty="0"/>
              <a:t>  </a:t>
            </a:r>
            <a:r>
              <a:rPr lang="lt-LT" b="1" dirty="0"/>
              <a:t>interneto lankytojai, </a:t>
            </a:r>
          </a:p>
          <a:p>
            <a:pPr marL="0" indent="0">
              <a:buNone/>
            </a:pPr>
            <a:r>
              <a:rPr lang="lt-LT" dirty="0"/>
              <a:t>      </a:t>
            </a:r>
            <a:r>
              <a:rPr lang="lt-LT" dirty="0" err="1"/>
              <a:t>t.y</a:t>
            </a:r>
            <a:r>
              <a:rPr lang="lt-LT" dirty="0"/>
              <a:t>. </a:t>
            </a:r>
            <a:r>
              <a:rPr lang="lt-LT" b="1" dirty="0"/>
              <a:t>6005</a:t>
            </a:r>
            <a:r>
              <a:rPr lang="lt-LT" dirty="0"/>
              <a:t> daugiau negu 2018 m. </a:t>
            </a:r>
          </a:p>
          <a:p>
            <a:endParaRPr lang="lt-LT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xmlns="" id="{71D4A46F-6550-468E-8614-F0466BDD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16</a:t>
            </a:fld>
            <a:endParaRPr lang="lt-LT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xmlns="" id="{42FB429D-5982-48E9-8ED3-DBA110F4E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436" y="3062968"/>
            <a:ext cx="5296277" cy="329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172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389299"/>
            <a:ext cx="8596668" cy="2259642"/>
          </a:xfrm>
        </p:spPr>
        <p:txBody>
          <a:bodyPr>
            <a:normAutofit/>
          </a:bodyPr>
          <a:lstStyle/>
          <a:p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BIBLIOTEKOS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VEIKLA </a:t>
            </a:r>
            <a:b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						L</a:t>
            </a:r>
            <a:r>
              <a:rPr lang="lt-LT" sz="2500" b="1" dirty="0" smtClean="0">
                <a:solidFill>
                  <a:schemeClr val="accent2">
                    <a:lumMod val="75000"/>
                  </a:schemeClr>
                </a:solidFill>
              </a:rPr>
              <a:t>iteratūros </a:t>
            </a:r>
            <a:r>
              <a:rPr lang="lt-LT" sz="2500" b="1" dirty="0" err="1">
                <a:solidFill>
                  <a:schemeClr val="accent2">
                    <a:lumMod val="75000"/>
                  </a:schemeClr>
                </a:solidFill>
              </a:rPr>
              <a:t>išduotis</a:t>
            </a:r>
            <a:r>
              <a:rPr lang="lt-LT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lt-LT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lt-LT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63" y="1475715"/>
            <a:ext cx="8596668" cy="4565647"/>
          </a:xfrm>
        </p:spPr>
        <p:txBody>
          <a:bodyPr/>
          <a:lstStyle/>
          <a:p>
            <a:r>
              <a:rPr lang="lt-LT" dirty="0"/>
              <a:t>Per metus tinklo bibliotekos vietoje ir į namus išdavė</a:t>
            </a:r>
            <a:r>
              <a:rPr lang="lt-LT" b="1" dirty="0"/>
              <a:t> 339 473 fiz. vnt</a:t>
            </a:r>
            <a:r>
              <a:rPr lang="lt-LT" dirty="0"/>
              <a:t>. spaudinių. Lyginant su 2018 m., </a:t>
            </a:r>
            <a:r>
              <a:rPr lang="lt-LT" dirty="0" err="1"/>
              <a:t>išduotis</a:t>
            </a:r>
            <a:r>
              <a:rPr lang="lt-LT" dirty="0"/>
              <a:t> sumažėjo 1077 fiz. vnt. </a:t>
            </a:r>
            <a:endParaRPr lang="lt-LT" dirty="0" smtClean="0"/>
          </a:p>
          <a:p>
            <a:endParaRPr lang="lt-LT" dirty="0"/>
          </a:p>
          <a:p>
            <a:pPr marL="0" indent="0">
              <a:buNone/>
            </a:pPr>
            <a:endParaRPr lang="lt-LT" sz="100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17</a:t>
            </a:fld>
            <a:endParaRPr lang="lt-LT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125777356"/>
              </p:ext>
            </p:extLst>
          </p:nvPr>
        </p:nvGraphicFramePr>
        <p:xfrm>
          <a:off x="1955550" y="2344848"/>
          <a:ext cx="6482280" cy="3806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93667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442" y="559760"/>
            <a:ext cx="8596668" cy="1223774"/>
          </a:xfrm>
        </p:spPr>
        <p:txBody>
          <a:bodyPr>
            <a:noAutofit/>
          </a:bodyPr>
          <a:lstStyle/>
          <a:p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BENDRUOMENĖS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UŽIMTUMAS</a:t>
            </a:r>
            <a:b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					S</a:t>
            </a:r>
            <a:r>
              <a:rPr lang="lt-LT" sz="2500" b="1" dirty="0" smtClean="0">
                <a:solidFill>
                  <a:schemeClr val="accent2">
                    <a:lumMod val="75000"/>
                  </a:schemeClr>
                </a:solidFill>
              </a:rPr>
              <a:t>tudija </a:t>
            </a:r>
            <a:r>
              <a:rPr lang="lt-LT" sz="2500" b="1" dirty="0">
                <a:solidFill>
                  <a:schemeClr val="accent2">
                    <a:lumMod val="75000"/>
                  </a:schemeClr>
                </a:solidFill>
              </a:rPr>
              <a:t>„Saviraiškos kodas“</a:t>
            </a:r>
            <a:r>
              <a:rPr lang="lt-LT" sz="2800" dirty="0"/>
              <a:t/>
            </a:r>
            <a:br>
              <a:rPr lang="lt-LT" sz="2800" dirty="0"/>
            </a:br>
            <a:endParaRPr lang="lt-LT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442" y="1720159"/>
            <a:ext cx="8824885" cy="4503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lt-LT" sz="1900" dirty="0"/>
              <a:t>Vaikų literatūros skyriuje „Žalioji pelėda“ veikia kūrybinių medijų studija vaikams, kurioje organizuojama:</a:t>
            </a:r>
          </a:p>
          <a:p>
            <a:r>
              <a:rPr lang="lt-LT" dirty="0"/>
              <a:t>programa „Teatras ir biblioteka“; </a:t>
            </a:r>
          </a:p>
          <a:p>
            <a:r>
              <a:rPr lang="lt-LT" dirty="0"/>
              <a:t>„Jaunųjų informatikų mokyklėlės“ užsiėmimai; </a:t>
            </a:r>
          </a:p>
          <a:p>
            <a:r>
              <a:rPr lang="lt-LT" dirty="0"/>
              <a:t>Sustabdyto kadro filmukų kūrimo dirbtuvės; </a:t>
            </a:r>
          </a:p>
          <a:p>
            <a:r>
              <a:rPr lang="lt-LT" dirty="0"/>
              <a:t>pamokos su 3D spausdintuvu; </a:t>
            </a:r>
          </a:p>
          <a:p>
            <a:r>
              <a:rPr lang="lt-LT" dirty="0"/>
              <a:t>išmani edukacija </a:t>
            </a:r>
            <a:r>
              <a:rPr lang="lt-LT" i="1" dirty="0"/>
              <a:t>„Skaitymas kitaip“ </a:t>
            </a:r>
            <a:endParaRPr lang="lt-LT" dirty="0" smtClean="0"/>
          </a:p>
          <a:p>
            <a:r>
              <a:rPr lang="lt-LT" dirty="0" smtClean="0"/>
              <a:t>saugaus </a:t>
            </a:r>
            <a:r>
              <a:rPr lang="lt-LT" dirty="0"/>
              <a:t>interneto ir karjeros dienos; </a:t>
            </a:r>
            <a:endParaRPr lang="lt-LT" dirty="0" smtClean="0"/>
          </a:p>
          <a:p>
            <a:r>
              <a:rPr lang="lt-LT" dirty="0" smtClean="0"/>
              <a:t>rengiami </a:t>
            </a:r>
            <a:r>
              <a:rPr lang="lt-LT" dirty="0"/>
              <a:t>vaikų knygų penketuko pristatymai; </a:t>
            </a:r>
            <a:endParaRPr lang="lt-LT" dirty="0" smtClean="0"/>
          </a:p>
          <a:p>
            <a:r>
              <a:rPr lang="lt-LT" dirty="0" smtClean="0"/>
              <a:t>organizuojami </a:t>
            </a:r>
            <a:r>
              <a:rPr lang="lt-LT" dirty="0"/>
              <a:t>susitikimai su rašytojais ir kt. veikla.</a:t>
            </a:r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18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49797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199176"/>
            <a:ext cx="8596668" cy="1041149"/>
          </a:xfrm>
        </p:spPr>
        <p:txBody>
          <a:bodyPr>
            <a:normAutofit fontScale="90000"/>
          </a:bodyPr>
          <a:lstStyle/>
          <a:p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BENDRUOMENĖS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UŽIMTUMAS</a:t>
            </a:r>
            <a:b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							K</a:t>
            </a:r>
            <a:r>
              <a:rPr lang="lt-LT" sz="2500" b="1" dirty="0" smtClean="0">
                <a:solidFill>
                  <a:schemeClr val="accent2">
                    <a:lumMod val="75000"/>
                  </a:schemeClr>
                </a:solidFill>
              </a:rPr>
              <a:t>lubai</a:t>
            </a:r>
            <a:r>
              <a:rPr lang="lt-LT" sz="2800" dirty="0"/>
              <a:t/>
            </a:r>
            <a:br>
              <a:rPr lang="lt-LT" sz="2800" dirty="0"/>
            </a:br>
            <a:endParaRPr lang="lt-LT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63" y="1195057"/>
            <a:ext cx="8596668" cy="5305331"/>
          </a:xfrm>
        </p:spPr>
        <p:txBody>
          <a:bodyPr/>
          <a:lstStyle/>
          <a:p>
            <a:r>
              <a:rPr lang="lt-LT" dirty="0"/>
              <a:t>Vaikų klubas „Z karta“ (bibliotekoje „Žiburėlis“)</a:t>
            </a:r>
          </a:p>
          <a:p>
            <a:r>
              <a:rPr lang="lt-LT" dirty="0"/>
              <a:t>Tėvų ir vaikų klubas „Slieko </a:t>
            </a:r>
            <a:r>
              <a:rPr lang="lt-LT" dirty="0" err="1"/>
              <a:t>Zigmučio</a:t>
            </a:r>
            <a:r>
              <a:rPr lang="lt-LT" dirty="0"/>
              <a:t> pievelė“ (Šiaurinėje bibliotekoje)</a:t>
            </a:r>
          </a:p>
          <a:p>
            <a:r>
              <a:rPr lang="lt-LT" dirty="0"/>
              <a:t>Rankdarbių mėgėjų klubas „Laumė“ (Šiaurinėje bibliotekoje)</a:t>
            </a:r>
          </a:p>
          <a:p>
            <a:r>
              <a:rPr lang="lt-LT" dirty="0"/>
              <a:t>Laisvalaikio klubas „Kūrybos karuselė“ (Smėlynės bibliotekoje)</a:t>
            </a:r>
          </a:p>
          <a:p>
            <a:r>
              <a:rPr lang="lt-LT" dirty="0"/>
              <a:t>Senjorų klubas „Pabūkime kartu“ (Parko bibliotekoje )</a:t>
            </a:r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19</a:t>
            </a:fld>
            <a:endParaRPr lang="lt-L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6426">
            <a:off x="416460" y="3395048"/>
            <a:ext cx="3856635" cy="307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9843">
            <a:off x="7468968" y="3014803"/>
            <a:ext cx="4008756" cy="299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631" y="3566509"/>
            <a:ext cx="3915313" cy="293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93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1237811"/>
            <a:ext cx="8184673" cy="1320800"/>
          </a:xfrm>
        </p:spPr>
        <p:txBody>
          <a:bodyPr>
            <a:noAutofit/>
          </a:bodyPr>
          <a:lstStyle/>
          <a:p>
            <a: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  <a:t>Pagrindinės veiklos kryptys</a:t>
            </a:r>
            <a:b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</a:br>
            <a:endParaRPr lang="lt-LT" sz="2800" cap="al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63" y="1972505"/>
            <a:ext cx="8596668" cy="3880773"/>
          </a:xfrm>
        </p:spPr>
        <p:txBody>
          <a:bodyPr/>
          <a:lstStyle/>
          <a:p>
            <a:pPr marL="114300" lvl="0" algn="just"/>
            <a:r>
              <a:rPr lang="lt-LT" dirty="0"/>
              <a:t>Kaupti ir saugoti universalų, bendruomenės poreikius tenkinantį dokumentų įvairiomis laikmenomis fondą;</a:t>
            </a:r>
          </a:p>
          <a:p>
            <a:pPr marL="114300" lvl="0" algn="just"/>
            <a:r>
              <a:rPr lang="lt-LT" dirty="0"/>
              <a:t>teikti informacijos, kultūros, švietimo, socialines ir laisvalaikio paslaugas, siekiant kokybiškai patenkinti bendruomenės narių bei jų grupių poreikius, maksimaliai išnaudoti informacinius, technologinius bei žmogiškuosius išteklius;</a:t>
            </a:r>
          </a:p>
          <a:p>
            <a:pPr marL="114300" lvl="0" algn="just"/>
            <a:r>
              <a:rPr lang="lt-LT" dirty="0"/>
              <a:t>siekiant optimizuoti paslaugų įvairovę bei jų kokybę, nuolat tirti vartotojų poreikius ir bibliotekos galimybes juos tenkinti;</a:t>
            </a:r>
          </a:p>
          <a:p>
            <a:pPr marL="114300" lvl="0" algn="just"/>
            <a:r>
              <a:rPr lang="lt-LT" dirty="0"/>
              <a:t>kurti ir palaikyti ryšius ne tik su gyventojais, bet ir žiniasklaida, visuomeninėmis organizacijomis, įvairiomis įstaigomis, verslo atstovais bei vietos valdžia.</a:t>
            </a:r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490C465B-C301-422C-868F-F34CD81C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2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780168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407406"/>
            <a:ext cx="8596668" cy="1059255"/>
          </a:xfrm>
        </p:spPr>
        <p:txBody>
          <a:bodyPr>
            <a:noAutofit/>
          </a:bodyPr>
          <a:lstStyle/>
          <a:p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BENDRUOMENĖS 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UŽIMTUMAS </a:t>
            </a:r>
            <a:b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			V</a:t>
            </a:r>
            <a:r>
              <a:rPr lang="lt-LT" sz="2500" b="1" dirty="0" smtClean="0">
                <a:solidFill>
                  <a:schemeClr val="accent2">
                    <a:lumMod val="75000"/>
                  </a:schemeClr>
                </a:solidFill>
              </a:rPr>
              <a:t>aikų </a:t>
            </a:r>
            <a:r>
              <a:rPr lang="lt-LT" sz="2500" b="1" dirty="0">
                <a:solidFill>
                  <a:schemeClr val="accent2">
                    <a:lumMod val="75000"/>
                  </a:schemeClr>
                </a:solidFill>
              </a:rPr>
              <a:t>vasaros užimtumo stovyklos</a:t>
            </a:r>
            <a:r>
              <a:rPr lang="lt-LT" sz="28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lt-LT" sz="2800" dirty="0">
                <a:solidFill>
                  <a:schemeClr val="accent2">
                    <a:lumMod val="75000"/>
                  </a:schemeClr>
                </a:solidFill>
              </a:rPr>
            </a:br>
            <a:endParaRPr lang="lt-LT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63" y="1539090"/>
            <a:ext cx="8596668" cy="4722054"/>
          </a:xfrm>
        </p:spPr>
        <p:txBody>
          <a:bodyPr>
            <a:normAutofit/>
          </a:bodyPr>
          <a:lstStyle/>
          <a:p>
            <a:r>
              <a:rPr lang="lt-LT" dirty="0"/>
              <a:t>Vaikų literatūros skyriuje „Žalioji pelėda“, „Židinio“, „Žiburėlio“, Smėlynės ir Šiaurinėje bibliotekose vasaros metu vyksta nemokama dieninė vaikų stovykla. </a:t>
            </a:r>
          </a:p>
          <a:p>
            <a:r>
              <a:rPr lang="lt-LT" dirty="0"/>
              <a:t>2019 m. penkiose bibliotekos praleisti vasaros atostogas panoro net </a:t>
            </a:r>
            <a:r>
              <a:rPr lang="lt-LT" b="1" dirty="0"/>
              <a:t>301 </a:t>
            </a:r>
            <a:r>
              <a:rPr lang="lt-LT" b="1" dirty="0" smtClean="0"/>
              <a:t>vaikas. </a:t>
            </a:r>
            <a:r>
              <a:rPr lang="lt-LT" dirty="0" smtClean="0"/>
              <a:t>Birželį-liepą </a:t>
            </a:r>
            <a:r>
              <a:rPr lang="lt-LT" dirty="0"/>
              <a:t>organizuojamose stovyklose </a:t>
            </a:r>
            <a:r>
              <a:rPr lang="lt-LT" b="1" dirty="0"/>
              <a:t>apsilankyta</a:t>
            </a:r>
            <a:r>
              <a:rPr lang="lt-LT" dirty="0"/>
              <a:t> </a:t>
            </a:r>
            <a:r>
              <a:rPr lang="lt-LT" b="1" dirty="0"/>
              <a:t>daugiau nei 2200 </a:t>
            </a:r>
            <a:r>
              <a:rPr lang="lt-LT" b="1" dirty="0" smtClean="0"/>
              <a:t>kartų</a:t>
            </a:r>
            <a:endParaRPr lang="lt-LT" dirty="0"/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20</a:t>
            </a:fld>
            <a:endParaRPr lang="lt-L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991">
            <a:off x="2896443" y="3476859"/>
            <a:ext cx="3228700" cy="223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8754">
            <a:off x="8666460" y="3577010"/>
            <a:ext cx="2761309" cy="252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455">
            <a:off x="333405" y="4289008"/>
            <a:ext cx="3389442" cy="222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4034">
            <a:off x="5661819" y="3936222"/>
            <a:ext cx="3274801" cy="245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980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1198531"/>
            <a:ext cx="8596668" cy="1320800"/>
          </a:xfrm>
        </p:spPr>
        <p:txBody>
          <a:bodyPr>
            <a:normAutofit/>
          </a:bodyPr>
          <a:lstStyle/>
          <a:p>
            <a: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  <a:t>Bendradarbiavimas ir partnerystė 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451" y="1953200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lt-LT" dirty="0"/>
              <a:t>2019 m. tęsėme arba užmezgėme naujus bendradarbiavimo ryšius su </a:t>
            </a:r>
            <a:r>
              <a:rPr lang="lt-LT" b="1" dirty="0"/>
              <a:t>127</a:t>
            </a:r>
            <a:r>
              <a:rPr lang="lt-LT" dirty="0"/>
              <a:t> įvairiomis organizacijomis:</a:t>
            </a:r>
          </a:p>
          <a:p>
            <a:r>
              <a:rPr lang="lt-LT" dirty="0"/>
              <a:t>50 švietimo ir mokslo įstaigų,</a:t>
            </a:r>
          </a:p>
          <a:p>
            <a:r>
              <a:rPr lang="lt-LT" dirty="0"/>
              <a:t>7 vietos bendruomenėmis, </a:t>
            </a:r>
          </a:p>
          <a:p>
            <a:r>
              <a:rPr lang="lt-LT" dirty="0"/>
              <a:t>18 verslo partnerių, </a:t>
            </a:r>
          </a:p>
          <a:p>
            <a:r>
              <a:rPr lang="lt-LT" dirty="0"/>
              <a:t>52 kitomis įstaigomis, organizacijomis, asociacijomis, draugijomis, centrais ir pan. </a:t>
            </a:r>
          </a:p>
          <a:p>
            <a:pPr marL="0" indent="0">
              <a:buNone/>
            </a:pPr>
            <a:endParaRPr lang="lt-LT" sz="500" dirty="0"/>
          </a:p>
          <a:p>
            <a:r>
              <a:rPr lang="lt-LT" dirty="0"/>
              <a:t>Ataskaitiniais metais suradome dar </a:t>
            </a:r>
            <a:r>
              <a:rPr lang="lt-LT" b="1" dirty="0"/>
              <a:t>27 naujus </a:t>
            </a:r>
            <a:r>
              <a:rPr lang="lt-LT" dirty="0"/>
              <a:t>partnerius.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21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48508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83" y="559759"/>
            <a:ext cx="8596668" cy="1977693"/>
          </a:xfrm>
        </p:spPr>
        <p:txBody>
          <a:bodyPr>
            <a:normAutofit/>
          </a:bodyPr>
          <a:lstStyle/>
          <a:p>
            <a:r>
              <a:rPr lang="lt-LT" sz="3100" b="1" dirty="0">
                <a:solidFill>
                  <a:schemeClr val="accent2">
                    <a:lumMod val="75000"/>
                  </a:schemeClr>
                </a:solidFill>
              </a:rPr>
              <a:t>BIBLIOTEKOS </a:t>
            </a:r>
            <a:r>
              <a:rPr lang="lt-LT" sz="3100" b="1" dirty="0" smtClean="0">
                <a:solidFill>
                  <a:schemeClr val="accent2">
                    <a:lumMod val="75000"/>
                  </a:schemeClr>
                </a:solidFill>
              </a:rPr>
              <a:t>RINKODARA </a:t>
            </a:r>
            <a:br>
              <a:rPr lang="lt-LT" sz="31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3100" b="1" dirty="0" smtClean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</a:rPr>
              <a:t>ublikacijų </a:t>
            </a:r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pasiskirstymas pagal visuomenės informavimo priemonę ir rengėjus 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22</a:t>
            </a:fld>
            <a:endParaRPr lang="lt-LT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8F338A15-5B9C-4D26-AF27-42B41B473F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910996"/>
              </p:ext>
            </p:extLst>
          </p:nvPr>
        </p:nvGraphicFramePr>
        <p:xfrm>
          <a:off x="1121790" y="2253827"/>
          <a:ext cx="7044667" cy="4287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0469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1276523"/>
            <a:ext cx="8596668" cy="1320800"/>
          </a:xfrm>
        </p:spPr>
        <p:txBody>
          <a:bodyPr>
            <a:normAutofit/>
          </a:bodyPr>
          <a:lstStyle/>
          <a:p>
            <a: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  <a:t>Bibliotekos PROBLEMOS IR NESĖKMĖS</a:t>
            </a:r>
            <a:endParaRPr lang="lt-LT" sz="2800" cap="al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63" y="2056893"/>
            <a:ext cx="8596668" cy="3880773"/>
          </a:xfrm>
        </p:spPr>
        <p:txBody>
          <a:bodyPr>
            <a:normAutofit/>
          </a:bodyPr>
          <a:lstStyle/>
          <a:p>
            <a:pPr lvl="0"/>
            <a:r>
              <a:rPr lang="lt-LT" dirty="0"/>
              <a:t>Iš 15 pateiktų projektų finansuoti tik 11. Kultūros taryba nefinansavo nė vieno iš 4 pateiktų projektų.</a:t>
            </a:r>
          </a:p>
          <a:p>
            <a:pPr lvl="0"/>
            <a:r>
              <a:rPr lang="lt-LT" dirty="0"/>
              <a:t>Dėl demografinių priežasčių mažėjantis vaikų skaičius mokyklose ir mažėjantis skaitomumas įtakoja skaitymo rodiklius. Vaikų skaitytojų sumažėjo 54, jiems išduota 3455 egz. mažiau dokumentų.</a:t>
            </a:r>
          </a:p>
          <a:p>
            <a:pPr lvl="0"/>
            <a:r>
              <a:rPr lang="lt-LT" dirty="0"/>
              <a:t>Dėl vykdytojo sutarties sąlygų nevykdymo nepavyko atnaujinti bibliotekos interneto svetainės.</a:t>
            </a:r>
          </a:p>
          <a:p>
            <a:pPr lvl="0"/>
            <a:r>
              <a:rPr lang="lt-LT" dirty="0"/>
              <a:t>Parko bibliotekai reikalingas kapitalinis patalpų remontas.</a:t>
            </a:r>
          </a:p>
          <a:p>
            <a:pPr lvl="0"/>
            <a:r>
              <a:rPr lang="lt-LT" dirty="0"/>
              <a:t>„Židinio“ bibliotekoje būtina apšiltinti sienas ir stogą.</a:t>
            </a:r>
          </a:p>
          <a:p>
            <a:pPr marL="0" indent="0">
              <a:buNone/>
            </a:pPr>
            <a:r>
              <a:rPr lang="lt-LT" dirty="0"/>
              <a:t> </a:t>
            </a:r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23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05245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271605"/>
            <a:ext cx="8596668" cy="588474"/>
          </a:xfrm>
        </p:spPr>
        <p:txBody>
          <a:bodyPr>
            <a:normAutofit/>
          </a:bodyPr>
          <a:lstStyle/>
          <a:p>
            <a: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  <a:t>Bibliotekos PASIEKIMAI IR LAIMĖJIMAI</a:t>
            </a:r>
            <a:endParaRPr lang="lt-LT" sz="2800" cap="al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63" y="887240"/>
            <a:ext cx="8945547" cy="5561555"/>
          </a:xfrm>
        </p:spPr>
        <p:txBody>
          <a:bodyPr>
            <a:normAutofit/>
          </a:bodyPr>
          <a:lstStyle/>
          <a:p>
            <a:r>
              <a:rPr lang="lt-LT" dirty="0"/>
              <a:t>Įvykdyti ir viršyti pagrindiniai bibliotekos veiklos rodikliai: skaitytojų padaugėjo 56, lankytojų – 6393. </a:t>
            </a:r>
          </a:p>
          <a:p>
            <a:r>
              <a:rPr lang="lt-LT" dirty="0"/>
              <a:t>Atnaujinus Viešosios interneto prieigos įrangą, 20 proc. išaugo lankytojų skaičius.</a:t>
            </a:r>
          </a:p>
          <a:p>
            <a:r>
              <a:rPr lang="lt-LT" dirty="0"/>
              <a:t>Dalyvavimas projekte „Gyventojų skatinimas išmaniai naudotis internetu atnaujintoje viešosios interneto prieigos infrastruktūroje“ leido 8 bibliotekose atnaujinti kompiuterinę įrangą.</a:t>
            </a:r>
          </a:p>
          <a:p>
            <a:r>
              <a:rPr lang="lt-LT" dirty="0"/>
              <a:t>Įrengta nauja inovatyvių veiklų edukacinė </a:t>
            </a:r>
            <a:r>
              <a:rPr lang="lt-LT" dirty="0" smtClean="0"/>
              <a:t>erdvė </a:t>
            </a:r>
            <a:r>
              <a:rPr lang="lt-LT" dirty="0"/>
              <a:t>šeimoms, </a:t>
            </a:r>
            <a:r>
              <a:rPr lang="lt-LT" dirty="0" smtClean="0"/>
              <a:t>kurioje </a:t>
            </a:r>
            <a:r>
              <a:rPr lang="lt-LT" dirty="0"/>
              <a:t>vedamas edukacinis </a:t>
            </a:r>
            <a:r>
              <a:rPr lang="lt-LT" dirty="0" smtClean="0"/>
              <a:t>užsiėmimas </a:t>
            </a:r>
            <a:r>
              <a:rPr lang="lt-LT" dirty="0"/>
              <a:t>„</a:t>
            </a:r>
            <a:r>
              <a:rPr lang="lt-LT" dirty="0" err="1"/>
              <a:t>Roboteka</a:t>
            </a:r>
            <a:r>
              <a:rPr lang="lt-LT" dirty="0" smtClean="0"/>
              <a:t>“.</a:t>
            </a:r>
          </a:p>
          <a:p>
            <a:endParaRPr lang="lt-LT" dirty="0"/>
          </a:p>
          <a:p>
            <a:pPr lvl="0"/>
            <a:r>
              <a:rPr lang="lt-LT" dirty="0"/>
              <a:t>Prie „Židinio“ bibliotekos įrengta lauko </a:t>
            </a:r>
            <a:endParaRPr lang="lt-LT" dirty="0" smtClean="0"/>
          </a:p>
          <a:p>
            <a:pPr marL="0" lvl="0" indent="0">
              <a:buNone/>
            </a:pPr>
            <a:r>
              <a:rPr lang="lt-LT" dirty="0" smtClean="0"/>
              <a:t>terasa, prie </a:t>
            </a:r>
            <a:r>
              <a:rPr lang="lt-LT" dirty="0"/>
              <a:t>Viešosios </a:t>
            </a:r>
            <a:r>
              <a:rPr lang="lt-LT" dirty="0" smtClean="0"/>
              <a:t>– knygų </a:t>
            </a:r>
            <a:r>
              <a:rPr lang="lt-LT" dirty="0"/>
              <a:t>mainų namelis.</a:t>
            </a:r>
          </a:p>
          <a:p>
            <a:endParaRPr lang="lt-LT" dirty="0"/>
          </a:p>
          <a:p>
            <a:endParaRPr lang="lt-LT" b="1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24</a:t>
            </a:fld>
            <a:endParaRPr lang="lt-LT"/>
          </a:p>
        </p:txBody>
      </p:sp>
      <p:pic>
        <p:nvPicPr>
          <p:cNvPr id="7170" name="Picture 2" descr="C:\Users\Direktorė\Desktop\75481881_3219470708124204_6355795219979436032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282" y="2609547"/>
            <a:ext cx="2893488" cy="369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07" y="3712148"/>
            <a:ext cx="3784045" cy="283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044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4" y="353085"/>
            <a:ext cx="8596668" cy="665011"/>
          </a:xfrm>
        </p:spPr>
        <p:txBody>
          <a:bodyPr>
            <a:normAutofit/>
          </a:bodyPr>
          <a:lstStyle/>
          <a:p>
            <a: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  <a:t>Bibliotekos PASIEKIMAI IR LAIMĖJIMAI</a:t>
            </a:r>
            <a:endParaRPr lang="lt-LT" sz="2800" cap="al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63" y="1018096"/>
            <a:ext cx="8596669" cy="5545666"/>
          </a:xfrm>
        </p:spPr>
        <p:txBody>
          <a:bodyPr>
            <a:normAutofit/>
          </a:bodyPr>
          <a:lstStyle/>
          <a:p>
            <a:r>
              <a:rPr lang="lt-LT" dirty="0"/>
              <a:t>Miesto žmonėms per metus suorganizuoti </a:t>
            </a:r>
            <a:r>
              <a:rPr lang="lt-LT" b="1" dirty="0"/>
              <a:t>1343</a:t>
            </a:r>
            <a:r>
              <a:rPr lang="lt-LT" dirty="0"/>
              <a:t> renginiai (447 iš jų – vaikams), kuriuose apsilankė net </a:t>
            </a:r>
            <a:r>
              <a:rPr lang="lt-LT" b="1" dirty="0"/>
              <a:t>17750</a:t>
            </a:r>
            <a:r>
              <a:rPr lang="lt-LT" dirty="0"/>
              <a:t> lankytojų.</a:t>
            </a:r>
          </a:p>
          <a:p>
            <a:pPr lvl="0"/>
            <a:r>
              <a:rPr lang="lt-LT" dirty="0"/>
              <a:t>Dalyvavome miesto renginiuose (Miesto gimtadienio šventėje, „Susitikime penktadienį“ renginiuose, „EXPO Aukštaitija 2019“ parodoje) </a:t>
            </a:r>
            <a:endParaRPr lang="lt-LT" dirty="0" smtClean="0"/>
          </a:p>
          <a:p>
            <a:pPr lvl="0"/>
            <a:r>
              <a:rPr lang="lt-LT" dirty="0" smtClean="0"/>
              <a:t>Vaikų </a:t>
            </a:r>
            <a:r>
              <a:rPr lang="lt-LT" dirty="0"/>
              <a:t>literatūros skyrius „Žalioji pelėda“ nuo 2019 m. balandžio dalyvauja Europos viešųjų bibliotekų bendradarbiavimo programoje NAPLE </a:t>
            </a:r>
            <a:r>
              <a:rPr lang="lt-LT" dirty="0" err="1"/>
              <a:t>Sister</a:t>
            </a:r>
            <a:r>
              <a:rPr lang="lt-LT" dirty="0"/>
              <a:t> </a:t>
            </a:r>
            <a:r>
              <a:rPr lang="lt-LT" dirty="0" err="1"/>
              <a:t>Libraries</a:t>
            </a:r>
            <a:r>
              <a:rPr lang="lt-LT" dirty="0"/>
              <a:t> (</a:t>
            </a:r>
            <a:r>
              <a:rPr lang="lt-LT" i="1" dirty="0"/>
              <a:t>Europos viešųjų bibliotekų bendradarbiavimo programa)</a:t>
            </a:r>
            <a:r>
              <a:rPr lang="lt-LT" dirty="0"/>
              <a:t>.</a:t>
            </a:r>
          </a:p>
          <a:p>
            <a:r>
              <a:rPr lang="lt-LT" dirty="0"/>
              <a:t>Sėkmingai bendradarbiavome net su 127 įvairiomis organizacijomis: 50 švietimo ir mokslo įstaigų, 7 vietos bendruomenėmis, 18 verslo partnerių, 52 kitomis įstaigomis, organizacijomis, asociacijomis, draugijomis, centrais ir pan. </a:t>
            </a:r>
          </a:p>
          <a:p>
            <a:endParaRPr lang="lt-LT" dirty="0"/>
          </a:p>
          <a:p>
            <a:pPr lvl="0"/>
            <a:endParaRPr lang="lt-LT" dirty="0"/>
          </a:p>
          <a:p>
            <a:endParaRPr lang="lt-LT" dirty="0"/>
          </a:p>
          <a:p>
            <a:endParaRPr lang="lt-LT" b="1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25</a:t>
            </a:fld>
            <a:endParaRPr lang="lt-L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14" y="4506224"/>
            <a:ext cx="3720608" cy="220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465" y="4506223"/>
            <a:ext cx="3159659" cy="220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214" y="4506223"/>
            <a:ext cx="3409547" cy="223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810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709" y="443621"/>
            <a:ext cx="8596668" cy="832918"/>
          </a:xfrm>
        </p:spPr>
        <p:txBody>
          <a:bodyPr>
            <a:normAutofit/>
          </a:bodyPr>
          <a:lstStyle/>
          <a:p>
            <a: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  <a:t>Bibliotekos PASIEKIMAI IR LAIMĖJIMAI</a:t>
            </a:r>
            <a:endParaRPr lang="lt-LT" sz="2800" cap="al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709" y="1018096"/>
            <a:ext cx="8805044" cy="5572827"/>
          </a:xfrm>
        </p:spPr>
        <p:txBody>
          <a:bodyPr>
            <a:normAutofit/>
          </a:bodyPr>
          <a:lstStyle/>
          <a:p>
            <a:pPr lvl="0"/>
            <a:r>
              <a:rPr lang="lt-LT" dirty="0" smtClean="0"/>
              <a:t>4 </a:t>
            </a:r>
            <a:r>
              <a:rPr lang="lt-LT" dirty="0"/>
              <a:t>Šiaurinės, „Židinio“ ir „Žaliosios pelėdos“ ir Smėlynės bibliotekų darbuotojos už turiningų veiklų organizavimą vaikų vasaros atostogų metu apdovanotos LR švietimo ir mokslo ministerijos padėka bei edukacine–pažintine 2 dienų kelione į Varšuvą.</a:t>
            </a:r>
          </a:p>
          <a:p>
            <a:r>
              <a:rPr lang="lt-LT" dirty="0" smtClean="0"/>
              <a:t>2019-aisisis </a:t>
            </a:r>
            <a:r>
              <a:rPr lang="lt-LT" dirty="0"/>
              <a:t>biblioteka paminėjo savo veiklos trisdešimtmetį, surengdama savo ištikimiausiems skaitytojams, partneriams, kolegoms, valdžios atstovams šventinį padėkos vakarą Muzikiniame teatre.</a:t>
            </a:r>
          </a:p>
          <a:p>
            <a:endParaRPr lang="lt-LT" dirty="0"/>
          </a:p>
          <a:p>
            <a:endParaRPr lang="lt-LT" b="1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26</a:t>
            </a:fld>
            <a:endParaRPr lang="lt-LT"/>
          </a:p>
        </p:txBody>
      </p:sp>
      <p:pic>
        <p:nvPicPr>
          <p:cNvPr id="9219" name="Picture 3" descr="C:\Users\Direktorė\Desktop\2019 11 20 Bibliotekos gimtadienis\gimtadienis 30\DSC_0531-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44" y="3168713"/>
            <a:ext cx="5106154" cy="340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41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urinio vietos rezervavimo ženklas 6">
            <a:extLst>
              <a:ext uri="{FF2B5EF4-FFF2-40B4-BE49-F238E27FC236}">
                <a16:creationId xmlns:a16="http://schemas.microsoft.com/office/drawing/2014/main" xmlns="" id="{A32A32E2-34D7-41B7-B785-DBCBF295B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453568" cy="6858000"/>
          </a:xfr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27</a:t>
            </a:fld>
            <a:endParaRPr lang="lt-LT"/>
          </a:p>
        </p:txBody>
      </p:sp>
      <p:sp>
        <p:nvSpPr>
          <p:cNvPr id="4" name="Pavadinimas 1">
            <a:extLst>
              <a:ext uri="{FF2B5EF4-FFF2-40B4-BE49-F238E27FC236}">
                <a16:creationId xmlns:a16="http://schemas.microsoft.com/office/drawing/2014/main" xmlns="" id="{F743B0D1-50C2-4E64-9412-104205D76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638996">
            <a:off x="2242161" y="2354828"/>
            <a:ext cx="6969243" cy="1722774"/>
          </a:xfrm>
        </p:spPr>
        <p:txBody>
          <a:bodyPr>
            <a:noAutofit/>
          </a:bodyPr>
          <a:lstStyle/>
          <a:p>
            <a:r>
              <a:rPr lang="lt-LT" sz="115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DĖMESĮ  </a:t>
            </a:r>
          </a:p>
        </p:txBody>
      </p:sp>
    </p:spTree>
    <p:extLst>
      <p:ext uri="{BB962C8B-B14F-4D97-AF65-F5344CB8AC3E}">
        <p14:creationId xmlns:p14="http://schemas.microsoft.com/office/powerpoint/2010/main" val="4019284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362140"/>
            <a:ext cx="8596668" cy="841972"/>
          </a:xfrm>
        </p:spPr>
        <p:txBody>
          <a:bodyPr>
            <a:noAutofit/>
          </a:bodyPr>
          <a:lstStyle/>
          <a:p>
            <a:r>
              <a:rPr lang="lt-LT" sz="2800" cap="all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lt-LT" sz="2800" cap="all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  <a:t>Bibliotekos organizacinė struktūra</a:t>
            </a:r>
            <a:b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</a:br>
            <a:endParaRPr lang="lt-LT" sz="2800" cap="al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959" y="1457608"/>
            <a:ext cx="7646171" cy="51128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lt-LT" sz="1900" b="1" dirty="0"/>
              <a:t>Administracija</a:t>
            </a:r>
          </a:p>
          <a:p>
            <a:pPr marL="0" indent="0">
              <a:buNone/>
            </a:pPr>
            <a:r>
              <a:rPr lang="lt-LT" sz="1900" b="1" dirty="0"/>
              <a:t>Skyriai: </a:t>
            </a:r>
          </a:p>
          <a:p>
            <a:r>
              <a:rPr lang="lt-LT" dirty="0"/>
              <a:t>Dokumentų komplektavimo ir katalogavimo</a:t>
            </a:r>
          </a:p>
          <a:p>
            <a:r>
              <a:rPr lang="lt-LT" dirty="0"/>
              <a:t>Metodikos skyrius</a:t>
            </a:r>
          </a:p>
          <a:p>
            <a:r>
              <a:rPr lang="lt-LT" dirty="0"/>
              <a:t>Skaitytojų aptarnavimo skyrius</a:t>
            </a:r>
          </a:p>
          <a:p>
            <a:r>
              <a:rPr lang="lt-LT" dirty="0"/>
              <a:t>Informacijos skyrius</a:t>
            </a:r>
          </a:p>
          <a:p>
            <a:r>
              <a:rPr lang="lt-LT" dirty="0"/>
              <a:t>Vaikų literatūros skyrius</a:t>
            </a:r>
          </a:p>
          <a:p>
            <a:pPr marL="0" indent="0">
              <a:buNone/>
            </a:pPr>
            <a:r>
              <a:rPr lang="lt-LT" sz="1900" b="1" dirty="0"/>
              <a:t>Padaliniai:</a:t>
            </a:r>
          </a:p>
          <a:p>
            <a:r>
              <a:rPr lang="lt-LT" dirty="0"/>
              <a:t>	Vaikų biblioteka „Šaltinėlis“</a:t>
            </a:r>
          </a:p>
          <a:p>
            <a:r>
              <a:rPr lang="lt-LT" dirty="0"/>
              <a:t>	Vaikų biblioteka „Žiburėlis“</a:t>
            </a:r>
          </a:p>
          <a:p>
            <a:r>
              <a:rPr lang="lt-LT" dirty="0"/>
              <a:t>	Parko biblioteka</a:t>
            </a:r>
          </a:p>
          <a:p>
            <a:r>
              <a:rPr lang="lt-LT" dirty="0"/>
              <a:t>	Šiaurinė biblioteka</a:t>
            </a:r>
          </a:p>
          <a:p>
            <a:r>
              <a:rPr lang="lt-LT" dirty="0"/>
              <a:t>	Smėlynės biblioteka</a:t>
            </a:r>
          </a:p>
          <a:p>
            <a:r>
              <a:rPr lang="lt-LT" dirty="0"/>
              <a:t>	Biblioteka „Židinys“</a:t>
            </a:r>
          </a:p>
          <a:p>
            <a:endParaRPr lang="lt-LT" b="1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879493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356" y="559759"/>
            <a:ext cx="8596668" cy="2011097"/>
          </a:xfrm>
        </p:spPr>
        <p:txBody>
          <a:bodyPr>
            <a:normAutofit/>
          </a:bodyPr>
          <a:lstStyle/>
          <a:p>
            <a:r>
              <a:rPr lang="lt-LT" sz="2800" b="1" cap="all" dirty="0" smtClean="0">
                <a:solidFill>
                  <a:schemeClr val="accent2">
                    <a:lumMod val="75000"/>
                  </a:schemeClr>
                </a:solidFill>
              </a:rPr>
              <a:t>	Žmogiškieji </a:t>
            </a:r>
            <a: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  <a:t>ištekliai</a:t>
            </a:r>
            <a:b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</a:br>
            <a:endParaRPr lang="lt-LT" sz="2800" cap="al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356" y="1176950"/>
            <a:ext cx="8596668" cy="4614280"/>
          </a:xfrm>
        </p:spPr>
        <p:txBody>
          <a:bodyPr/>
          <a:lstStyle/>
          <a:p>
            <a:pPr marL="0" indent="0">
              <a:buNone/>
            </a:pPr>
            <a:r>
              <a:rPr lang="lt-LT" b="1" dirty="0"/>
              <a:t>2018 m. tinklo bibliotekose dirbo 59 darbuotojai. </a:t>
            </a:r>
          </a:p>
          <a:p>
            <a:pPr marL="0" indent="0">
              <a:buNone/>
            </a:pPr>
            <a:r>
              <a:rPr lang="lt-LT" dirty="0"/>
              <a:t>Iš jų:</a:t>
            </a:r>
          </a:p>
          <a:p>
            <a:r>
              <a:rPr lang="lt-LT" dirty="0"/>
              <a:t>42 profesionalūs bibliotekininkai.</a:t>
            </a:r>
          </a:p>
          <a:p>
            <a:r>
              <a:rPr lang="lt-LT" dirty="0"/>
              <a:t>17 techninio ir aptarnaujančio personalo darbuotojų. </a:t>
            </a:r>
          </a:p>
          <a:p>
            <a:endParaRPr lang="lt-LT" sz="1050" dirty="0"/>
          </a:p>
          <a:p>
            <a:r>
              <a:rPr lang="lt-LT" dirty="0"/>
              <a:t>Viešojoje bibliotekoje dirba 20 darbuotojų.</a:t>
            </a:r>
          </a:p>
          <a:p>
            <a:r>
              <a:rPr lang="lt-LT" dirty="0"/>
              <a:t>Filialuose dirba 22 darbuotojai.</a:t>
            </a:r>
          </a:p>
          <a:p>
            <a:endParaRPr lang="lt-LT" dirty="0"/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4</a:t>
            </a:fld>
            <a:endParaRPr lang="lt-LT"/>
          </a:p>
        </p:txBody>
      </p:sp>
      <p:pic>
        <p:nvPicPr>
          <p:cNvPr id="7" name="Paveikslėlis 6">
            <a:extLst>
              <a:ext uri="{FF2B5EF4-FFF2-40B4-BE49-F238E27FC236}">
                <a16:creationId xmlns:a16="http://schemas.microsoft.com/office/drawing/2014/main" xmlns="" id="{DE166F20-7146-451C-93EC-03016A2E0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24" b="5176"/>
          <a:stretch/>
        </p:blipFill>
        <p:spPr>
          <a:xfrm>
            <a:off x="910048" y="4092166"/>
            <a:ext cx="7994094" cy="24638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461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355" y="1346446"/>
            <a:ext cx="8596668" cy="1320800"/>
          </a:xfrm>
        </p:spPr>
        <p:txBody>
          <a:bodyPr>
            <a:normAutofit/>
          </a:bodyPr>
          <a:lstStyle/>
          <a:p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FINANSAVIMO ŠALTINIAI IR BIUDŽETO STRUKTŪRA</a:t>
            </a:r>
            <a:endParaRPr lang="lt-LT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354" y="2160589"/>
            <a:ext cx="8819851" cy="3880773"/>
          </a:xfrm>
        </p:spPr>
        <p:txBody>
          <a:bodyPr/>
          <a:lstStyle/>
          <a:p>
            <a:r>
              <a:rPr lang="lt-LT" dirty="0"/>
              <a:t>Iš Savivaldybės biudžeto Kultūros ir meno programai finansuoti gauta </a:t>
            </a:r>
            <a:r>
              <a:rPr lang="lt-LT" b="1" dirty="0"/>
              <a:t>731 tūkst. </a:t>
            </a:r>
            <a:r>
              <a:rPr lang="lt-LT" dirty="0"/>
              <a:t>Eur.</a:t>
            </a:r>
          </a:p>
          <a:p>
            <a:r>
              <a:rPr lang="lt-LT" dirty="0"/>
              <a:t>Iš valstybės biudžeto (Kultūros ministerijos) knygų įsigijimui gauta </a:t>
            </a:r>
            <a:r>
              <a:rPr lang="lt-LT" b="1" dirty="0"/>
              <a:t>27,07 tūkst. </a:t>
            </a:r>
            <a:r>
              <a:rPr lang="lt-LT" dirty="0"/>
              <a:t>Eur.</a:t>
            </a:r>
          </a:p>
          <a:p>
            <a:r>
              <a:rPr lang="lt-LT" dirty="0"/>
              <a:t>Iš projektų ir programų gauta </a:t>
            </a:r>
            <a:r>
              <a:rPr lang="lt-LT" b="1" dirty="0"/>
              <a:t>12 tūkst.</a:t>
            </a:r>
            <a:r>
              <a:rPr lang="lt-LT" dirty="0"/>
              <a:t> Eur.</a:t>
            </a:r>
          </a:p>
          <a:p>
            <a:r>
              <a:rPr lang="lt-LT" dirty="0"/>
              <a:t>Paramos lėšų gauta </a:t>
            </a:r>
            <a:r>
              <a:rPr lang="lt-LT" b="1" dirty="0"/>
              <a:t>– 1705,9 </a:t>
            </a:r>
            <a:r>
              <a:rPr lang="lt-LT" dirty="0"/>
              <a:t>Eur.</a:t>
            </a:r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1042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669957"/>
            <a:ext cx="8596668" cy="688063"/>
          </a:xfrm>
        </p:spPr>
        <p:txBody>
          <a:bodyPr>
            <a:normAutofit/>
          </a:bodyPr>
          <a:lstStyle/>
          <a:p>
            <a: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  <a:t>Projektinė veikla</a:t>
            </a:r>
            <a:endParaRPr lang="lt-LT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63" y="1403287"/>
            <a:ext cx="8295098" cy="4368923"/>
          </a:xfrm>
        </p:spPr>
        <p:txBody>
          <a:bodyPr>
            <a:normAutofit/>
          </a:bodyPr>
          <a:lstStyle/>
          <a:p>
            <a:pPr algn="just"/>
            <a:r>
              <a:rPr lang="lt-LT" dirty="0"/>
              <a:t>Lietuvos Kultūros tarybai, Panevėžio miesto savivaldybės administracijai, Lietuvos Nacionalinei M. Mažvydo bibliotekai </a:t>
            </a:r>
            <a:r>
              <a:rPr lang="lt-LT" b="1" dirty="0"/>
              <a:t>pateikta 15 projektų</a:t>
            </a:r>
            <a:r>
              <a:rPr lang="lt-LT" dirty="0"/>
              <a:t>, kurių įgyvendinimui </a:t>
            </a:r>
            <a:r>
              <a:rPr lang="lt-LT" b="1" dirty="0"/>
              <a:t>prašyta 84 066 Eur</a:t>
            </a:r>
            <a:r>
              <a:rPr lang="lt-LT" dirty="0"/>
              <a:t>. </a:t>
            </a:r>
          </a:p>
          <a:p>
            <a:pPr algn="just"/>
            <a:r>
              <a:rPr lang="lt-LT" b="1" dirty="0"/>
              <a:t>10 projektų </a:t>
            </a:r>
            <a:r>
              <a:rPr lang="lt-LT" dirty="0"/>
              <a:t>įgyvendinimui </a:t>
            </a:r>
            <a:r>
              <a:rPr lang="lt-LT" b="1" dirty="0"/>
              <a:t>gautas 11 950 Eur finansavimas </a:t>
            </a:r>
            <a:r>
              <a:rPr lang="lt-LT" dirty="0"/>
              <a:t>bei techninė įranga.</a:t>
            </a:r>
          </a:p>
          <a:p>
            <a:pPr algn="just"/>
            <a:endParaRPr lang="lt-LT" sz="1000" dirty="0"/>
          </a:p>
          <a:p>
            <a:pPr algn="just"/>
            <a:endParaRPr lang="lt-LT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t-LT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t-LT" dirty="0"/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6</a:t>
            </a:fld>
            <a:endParaRPr lang="lt-L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412" y="3331675"/>
            <a:ext cx="4457322" cy="334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27" y="3865830"/>
            <a:ext cx="3428246" cy="708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55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344033"/>
            <a:ext cx="8596668" cy="1113576"/>
          </a:xfrm>
        </p:spPr>
        <p:txBody>
          <a:bodyPr>
            <a:normAutofit/>
          </a:bodyPr>
          <a:lstStyle/>
          <a:p>
            <a:r>
              <a:rPr lang="lt-LT" sz="2800" b="1" cap="all" dirty="0">
                <a:solidFill>
                  <a:schemeClr val="accent2">
                    <a:lumMod val="75000"/>
                  </a:schemeClr>
                </a:solidFill>
              </a:rPr>
              <a:t>Projektinė </a:t>
            </a:r>
            <a:r>
              <a:rPr lang="lt-LT" sz="2800" b="1" cap="all" dirty="0" smtClean="0">
                <a:solidFill>
                  <a:schemeClr val="accent2">
                    <a:lumMod val="75000"/>
                  </a:schemeClr>
                </a:solidFill>
              </a:rPr>
              <a:t>veikla</a:t>
            </a:r>
            <a:br>
              <a:rPr lang="lt-LT" sz="2800" b="1" cap="al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lt-LT" sz="2800" b="1" cap="all" dirty="0" smtClean="0">
                <a:solidFill>
                  <a:schemeClr val="accent2">
                    <a:lumMod val="75000"/>
                  </a:schemeClr>
                </a:solidFill>
              </a:rPr>
              <a:t>					V</a:t>
            </a:r>
            <a:r>
              <a:rPr lang="lt-LT" sz="2500" b="1" dirty="0" smtClean="0">
                <a:solidFill>
                  <a:schemeClr val="accent2">
                    <a:lumMod val="75000"/>
                  </a:schemeClr>
                </a:solidFill>
              </a:rPr>
              <a:t>ykdyti </a:t>
            </a:r>
            <a:r>
              <a:rPr lang="lt-LT" sz="2500" b="1" dirty="0">
                <a:solidFill>
                  <a:schemeClr val="accent2">
                    <a:lumMod val="75000"/>
                  </a:schemeClr>
                </a:solidFill>
              </a:rPr>
              <a:t>projektai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463" y="1680465"/>
            <a:ext cx="9159124" cy="482029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lt-LT" dirty="0"/>
              <a:t>„Literatūros ir meno kaleidoskopas“; </a:t>
            </a:r>
          </a:p>
          <a:p>
            <a:pPr algn="just"/>
            <a:r>
              <a:rPr lang="lt-LT" dirty="0"/>
              <a:t>„Skaitymas kitaip“;</a:t>
            </a:r>
          </a:p>
          <a:p>
            <a:pPr algn="just"/>
            <a:r>
              <a:rPr lang="lt-LT" dirty="0"/>
              <a:t>„Teatras prasideda nuo bibliotekos!“;</a:t>
            </a:r>
          </a:p>
          <a:p>
            <a:pPr algn="just"/>
            <a:r>
              <a:rPr lang="lt-LT" dirty="0"/>
              <a:t> „Sveikata – išmintingųjų honoraras“; </a:t>
            </a:r>
          </a:p>
          <a:p>
            <a:pPr algn="just"/>
            <a:r>
              <a:rPr lang="lt-LT" dirty="0"/>
              <a:t>„E-žinios kiekvienam 4“;</a:t>
            </a:r>
          </a:p>
          <a:p>
            <a:pPr algn="just"/>
            <a:r>
              <a:rPr lang="lt-LT" dirty="0"/>
              <a:t> „Prisijungusi Lietuva</a:t>
            </a:r>
            <a:r>
              <a:rPr lang="lt-LT" dirty="0" smtClean="0"/>
              <a:t>: </a:t>
            </a:r>
            <a:r>
              <a:rPr lang="lt-LT" dirty="0"/>
              <a:t>efektyvi, saugi ir atsakinga Lietuvos skaitmeninė bendruomenė“</a:t>
            </a:r>
          </a:p>
          <a:p>
            <a:pPr algn="just"/>
            <a:r>
              <a:rPr lang="lt-LT" dirty="0" smtClean="0"/>
              <a:t> „Gyventojų </a:t>
            </a:r>
            <a:r>
              <a:rPr lang="lt-LT" dirty="0"/>
              <a:t>skatinimas išmaniai naudotis internetu atnaujintoje viešosios interneto prieigos infrastruktūroje“;</a:t>
            </a:r>
          </a:p>
          <a:p>
            <a:pPr algn="just"/>
            <a:r>
              <a:rPr lang="lt-LT" dirty="0"/>
              <a:t> „</a:t>
            </a:r>
            <a:r>
              <a:rPr lang="lt-LT" dirty="0" err="1"/>
              <a:t>KiTOKIA</a:t>
            </a:r>
            <a:r>
              <a:rPr lang="lt-LT" dirty="0"/>
              <a:t> mano vasara „Žiburėlyje“;</a:t>
            </a:r>
          </a:p>
          <a:p>
            <a:pPr algn="just"/>
            <a:r>
              <a:rPr lang="lt-LT" dirty="0"/>
              <a:t> „Vasaros intriga“; </a:t>
            </a:r>
          </a:p>
          <a:p>
            <a:pPr algn="just"/>
            <a:r>
              <a:rPr lang="lt-LT" dirty="0"/>
              <a:t>„Vasara vaikuose – vaikai vasaroje“; </a:t>
            </a:r>
          </a:p>
          <a:p>
            <a:pPr algn="just"/>
            <a:r>
              <a:rPr lang="lt-LT" dirty="0"/>
              <a:t>„Per knygą – į gamtą“;  </a:t>
            </a:r>
          </a:p>
          <a:p>
            <a:pPr algn="just"/>
            <a:r>
              <a:rPr lang="lt-LT" dirty="0"/>
              <a:t>„Nuotykių vasara Šiaurinėje bibliotekoje“   </a:t>
            </a:r>
          </a:p>
          <a:p>
            <a:pPr algn="just"/>
            <a:endParaRPr lang="lt-LT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t-LT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t-LT" dirty="0"/>
          </a:p>
          <a:p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7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7506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63" y="559760"/>
            <a:ext cx="8596668" cy="635298"/>
          </a:xfrm>
        </p:spPr>
        <p:txBody>
          <a:bodyPr>
            <a:normAutofit/>
          </a:bodyPr>
          <a:lstStyle/>
          <a:p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PARODINĖ VEIKLA</a:t>
            </a:r>
            <a:endParaRPr lang="lt-LT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418" y="1258432"/>
            <a:ext cx="8677576" cy="4782931"/>
          </a:xfrm>
        </p:spPr>
        <p:txBody>
          <a:bodyPr>
            <a:normAutofit/>
          </a:bodyPr>
          <a:lstStyle/>
          <a:p>
            <a:pPr algn="just"/>
            <a:r>
              <a:rPr lang="lt-LT" dirty="0"/>
              <a:t>Per metus bibliotekose </a:t>
            </a:r>
            <a:r>
              <a:rPr lang="lt-LT" b="1" dirty="0"/>
              <a:t>eksponuotos 247</a:t>
            </a:r>
            <a:r>
              <a:rPr lang="lt-LT" dirty="0"/>
              <a:t> literatūros ir meno </a:t>
            </a:r>
            <a:r>
              <a:rPr lang="lt-LT" b="1" dirty="0"/>
              <a:t>parodos</a:t>
            </a:r>
            <a:r>
              <a:rPr lang="lt-LT" dirty="0"/>
              <a:t>, 4 iš jų – virtualios.</a:t>
            </a:r>
          </a:p>
          <a:p>
            <a:pPr algn="just"/>
            <a:r>
              <a:rPr lang="lt-LT" dirty="0"/>
              <a:t>Surengtos 148 parodos vaikams, 99 suaugusiems.</a:t>
            </a:r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8</a:t>
            </a:fld>
            <a:endParaRPr lang="lt-LT"/>
          </a:p>
        </p:txBody>
      </p:sp>
      <p:pic>
        <p:nvPicPr>
          <p:cNvPr id="1026" name="Picture 2" descr="Panevėžio m. Kniaudiškių biblioteka nuotrauka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94" y="2399169"/>
            <a:ext cx="3579041" cy="268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nevėžio m. Kniaudiškių biblioteka nuotrauka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892" y="4080095"/>
            <a:ext cx="3500768" cy="262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553" y="2414294"/>
            <a:ext cx="3665693" cy="274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995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xmlns="" id="{01457B07-9242-40DC-B213-3D3E251B6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438" y="407406"/>
            <a:ext cx="8596668" cy="610690"/>
          </a:xfrm>
        </p:spPr>
        <p:txBody>
          <a:bodyPr>
            <a:normAutofit/>
          </a:bodyPr>
          <a:lstStyle/>
          <a:p>
            <a:r>
              <a:rPr lang="lt-LT" sz="2800" b="1" dirty="0">
                <a:solidFill>
                  <a:schemeClr val="accent2">
                    <a:lumMod val="75000"/>
                  </a:schemeClr>
                </a:solidFill>
              </a:rPr>
              <a:t>RENGINIAI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xmlns="" id="{0108FDDB-6BA6-4049-B991-93C555855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7438" y="1018096"/>
            <a:ext cx="8596668" cy="5518506"/>
          </a:xfrm>
        </p:spPr>
        <p:txBody>
          <a:bodyPr/>
          <a:lstStyle/>
          <a:p>
            <a:pPr marL="0" indent="0" algn="just">
              <a:buNone/>
            </a:pPr>
            <a:r>
              <a:rPr lang="lt-LT" dirty="0"/>
              <a:t>2019 metais bibliotekoje įvyko </a:t>
            </a:r>
            <a:r>
              <a:rPr lang="lt-LT" b="1" dirty="0"/>
              <a:t>1343 renginiai. Iš jų</a:t>
            </a:r>
            <a:r>
              <a:rPr lang="lt-LT" b="1" dirty="0" smtClean="0"/>
              <a:t>:</a:t>
            </a:r>
          </a:p>
          <a:p>
            <a:pPr lvl="0"/>
            <a:r>
              <a:rPr lang="lt-LT" b="1" dirty="0" smtClean="0"/>
              <a:t>996 </a:t>
            </a:r>
            <a:r>
              <a:rPr lang="lt-LT" dirty="0"/>
              <a:t>žodiniai (literatūriniai renginiai, susitikimai, viktorinos, konkursai, 818 edukacijų bei skaitmeninio raštingumo mokymų)</a:t>
            </a:r>
          </a:p>
          <a:p>
            <a:pPr lvl="0"/>
            <a:r>
              <a:rPr lang="lt-LT" b="1" dirty="0"/>
              <a:t>2</a:t>
            </a:r>
            <a:r>
              <a:rPr lang="en-US" b="1" dirty="0"/>
              <a:t>47</a:t>
            </a:r>
            <a:r>
              <a:rPr lang="lt-LT" dirty="0"/>
              <a:t> vaizdiniai (meno, literatūros parodos, iš jų 4 virtualios)</a:t>
            </a:r>
          </a:p>
          <a:p>
            <a:pPr lvl="0"/>
            <a:r>
              <a:rPr lang="en-US" b="1" dirty="0"/>
              <a:t>100 </a:t>
            </a:r>
            <a:r>
              <a:rPr lang="en-US" dirty="0" err="1"/>
              <a:t>visuomenės</a:t>
            </a:r>
            <a:r>
              <a:rPr lang="en-US" dirty="0"/>
              <a:t> </a:t>
            </a:r>
            <a:r>
              <a:rPr lang="en-US" dirty="0" err="1"/>
              <a:t>užimtumo</a:t>
            </a:r>
            <a:r>
              <a:rPr lang="en-US" dirty="0"/>
              <a:t> </a:t>
            </a:r>
            <a:r>
              <a:rPr lang="en-US" dirty="0" err="1"/>
              <a:t>renginių</a:t>
            </a:r>
            <a:r>
              <a:rPr lang="en-US" dirty="0"/>
              <a:t>.</a:t>
            </a:r>
            <a:endParaRPr lang="lt-LT" dirty="0"/>
          </a:p>
          <a:p>
            <a:pPr lvl="0"/>
            <a:r>
              <a:rPr lang="lt-LT" dirty="0"/>
              <a:t>36 ekskursijos.</a:t>
            </a:r>
          </a:p>
          <a:p>
            <a:pPr marL="0" lvl="0" indent="0">
              <a:buNone/>
            </a:pPr>
            <a:r>
              <a:rPr lang="lt-LT" b="1" dirty="0" smtClean="0"/>
              <a:t>Renginiuose </a:t>
            </a:r>
            <a:r>
              <a:rPr lang="lt-LT" b="1" dirty="0"/>
              <a:t>apsilankė 17 750 </a:t>
            </a:r>
            <a:r>
              <a:rPr lang="lt-LT" b="1" dirty="0" smtClean="0"/>
              <a:t>lankytojų</a:t>
            </a:r>
            <a:r>
              <a:rPr lang="lt-LT" b="1" dirty="0"/>
              <a:t>.</a:t>
            </a:r>
            <a:endParaRPr lang="lt-LT" dirty="0"/>
          </a:p>
          <a:p>
            <a:endParaRPr lang="lt-LT" b="1" dirty="0"/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xmlns="" id="{D5CE1243-1B48-4DC4-895D-F5A3B8802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5" y="101422"/>
            <a:ext cx="741698" cy="916674"/>
          </a:xfrm>
          <a:prstGeom prst="rect">
            <a:avLst/>
          </a:prstGeom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xmlns="" id="{EF554AF2-49E7-47F1-980D-DC9391C8F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F47D0-40F6-43EC-978D-984A30D91319}" type="slidenum">
              <a:rPr lang="lt-LT" smtClean="0"/>
              <a:t>9</a:t>
            </a:fld>
            <a:endParaRPr lang="lt-L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806" y="3397014"/>
            <a:ext cx="2209709" cy="332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03" y="2897108"/>
            <a:ext cx="3404397" cy="240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53" y="3706975"/>
            <a:ext cx="3590811" cy="248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150" y="4399156"/>
            <a:ext cx="3616422" cy="239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90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theme/theme1.xml><?xml version="1.0" encoding="utf-8"?>
<a:theme xmlns:a="http://schemas.openxmlformats.org/drawingml/2006/main" name="Briaunota">
  <a:themeElements>
    <a:clrScheme name="Briauno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Briauno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auno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ngos forma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5BD07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terminė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rminė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5875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63500" dist="38100" dir="8100000" rotWithShape="0">
            <a:srgbClr val="000000">
              <a:alpha val="45000"/>
            </a:srgbClr>
          </a:outerShdw>
        </a:effectLst>
      </a:effectStyle>
      <a:effectStyle>
        <a:effectLst>
          <a:outerShdw blurRad="101600" dist="63500" dir="810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3000000"/>
          </a:lightRig>
        </a:scene3d>
        <a:sp3d>
          <a:bevelT h="1905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100000"/>
              <a:lumMod val="125000"/>
            </a:schemeClr>
          </a:gs>
          <a:gs pos="55000">
            <a:schemeClr val="phClr">
              <a:shade val="100000"/>
              <a:satMod val="100000"/>
              <a:lumMod val="100000"/>
            </a:schemeClr>
          </a:gs>
          <a:gs pos="100000">
            <a:schemeClr val="phClr">
              <a:shade val="90000"/>
              <a:satMod val="300000"/>
              <a:lumMod val="95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8000"/>
              <a:satMod val="130000"/>
            </a:schemeClr>
          </a:duotone>
        </a:blip>
        <a:tile tx="0" ty="0" sx="100000" sy="10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665</TotalTime>
  <Words>1220</Words>
  <Application>Microsoft Office PowerPoint</Application>
  <PresentationFormat>Plačiaekranė</PresentationFormat>
  <Paragraphs>180</Paragraphs>
  <Slides>27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Trebuchet MS</vt:lpstr>
      <vt:lpstr>Wingdings 3</vt:lpstr>
      <vt:lpstr>Briaunota</vt:lpstr>
      <vt:lpstr>Panevėžio miesto savivaldybės viešosios bibliotekos </vt:lpstr>
      <vt:lpstr>Pagrindinės veiklos kryptys  </vt:lpstr>
      <vt:lpstr> Bibliotekos organizacinė struktūra </vt:lpstr>
      <vt:lpstr> Žmogiškieji ištekliai </vt:lpstr>
      <vt:lpstr>FINANSAVIMO ŠALTINIAI IR BIUDŽETO STRUKTŪRA</vt:lpstr>
      <vt:lpstr>Projektinė veikla</vt:lpstr>
      <vt:lpstr>Projektinė veikla      Vykdyti projektai</vt:lpstr>
      <vt:lpstr>PARODINĖ VEIKLA</vt:lpstr>
      <vt:lpstr>RENGINIAI</vt:lpstr>
      <vt:lpstr>„PowerPoint“ pateiktis</vt:lpstr>
      <vt:lpstr>„PowerPoint“ pateiktis</vt:lpstr>
      <vt:lpstr>EDUKACINĖ VEIKLA </vt:lpstr>
      <vt:lpstr>BIBLIOTEKOS VEIKLA        Vartotojų skaičius </vt:lpstr>
      <vt:lpstr>BIBLIOTEKOS VEIKLA        Vartotojų sudėtis   </vt:lpstr>
      <vt:lpstr>BIBLIOTEKOS VEIKLA       Apsilankymų skaičius </vt:lpstr>
      <vt:lpstr>BIBLIOTEKOS VEIKLA  Interneto vartotojų skaičius </vt:lpstr>
      <vt:lpstr>BIBLIOTEKOS VEIKLA        Literatūros išduotis </vt:lpstr>
      <vt:lpstr>BENDRUOMENĖS UŽIMTUMAS      Studija „Saviraiškos kodas“ </vt:lpstr>
      <vt:lpstr>BENDRUOMENĖS UŽIMTUMAS        Klubai </vt:lpstr>
      <vt:lpstr>BENDRUOMENĖS UŽIMTUMAS     Vaikų vasaros užimtumo stovyklos </vt:lpstr>
      <vt:lpstr>Bendradarbiavimas ir partnerystė </vt:lpstr>
      <vt:lpstr>BIBLIOTEKOS RINKODARA  Publikacijų pasiskirstymas pagal visuomenės informavimo priemonę ir rengėjus </vt:lpstr>
      <vt:lpstr>Bibliotekos PROBLEMOS IR NESĖKMĖS</vt:lpstr>
      <vt:lpstr>Bibliotekos PASIEKIMAI IR LAIMĖJIMAI</vt:lpstr>
      <vt:lpstr>Bibliotekos PASIEKIMAI IR LAIMĖJIMAI</vt:lpstr>
      <vt:lpstr>Bibliotekos PASIEKIMAI IR LAIMĖJIMAI</vt:lpstr>
      <vt:lpstr>IR DĖMESĮ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Panevėžio miesto savivaldybės viešosios bibliotekos</dc:title>
  <dc:creator>Indrė</dc:creator>
  <cp:lastModifiedBy>Daiva Breivienė</cp:lastModifiedBy>
  <cp:revision>64</cp:revision>
  <cp:lastPrinted>2020-02-21T14:01:19Z</cp:lastPrinted>
  <dcterms:created xsi:type="dcterms:W3CDTF">2020-02-20T10:31:21Z</dcterms:created>
  <dcterms:modified xsi:type="dcterms:W3CDTF">2020-03-10T08:23:08Z</dcterms:modified>
</cp:coreProperties>
</file>