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2.xml" ContentType="application/vnd.openxmlformats-officedocument.themeOverr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theme/themeOverride3.xml" ContentType="application/vnd.openxmlformats-officedocument.themeOverride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93" r:id="rId2"/>
    <p:sldId id="290" r:id="rId3"/>
    <p:sldId id="296" r:id="rId4"/>
    <p:sldId id="289" r:id="rId5"/>
    <p:sldId id="380" r:id="rId6"/>
    <p:sldId id="413" r:id="rId7"/>
    <p:sldId id="385" r:id="rId8"/>
    <p:sldId id="386" r:id="rId9"/>
    <p:sldId id="312" r:id="rId10"/>
    <p:sldId id="313" r:id="rId11"/>
    <p:sldId id="401" r:id="rId12"/>
    <p:sldId id="405" r:id="rId13"/>
    <p:sldId id="304" r:id="rId14"/>
    <p:sldId id="411" r:id="rId15"/>
  </p:sldIdLst>
  <p:sldSz cx="12192000" cy="6858000"/>
  <p:notesSz cx="7010400" cy="92964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Numatytoji sekcija" id="{598C4E47-5946-46DB-B003-F0F983D0FBBE}">
          <p14:sldIdLst>
            <p14:sldId id="293"/>
            <p14:sldId id="290"/>
            <p14:sldId id="296"/>
            <p14:sldId id="289"/>
            <p14:sldId id="380"/>
            <p14:sldId id="413"/>
            <p14:sldId id="385"/>
            <p14:sldId id="386"/>
            <p14:sldId id="312"/>
            <p14:sldId id="313"/>
            <p14:sldId id="401"/>
            <p14:sldId id="405"/>
            <p14:sldId id="304"/>
            <p14:sldId id="41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9F5FCF"/>
    <a:srgbClr val="000000"/>
    <a:srgbClr val="FFC715"/>
    <a:srgbClr val="D60093"/>
    <a:srgbClr val="CCFF66"/>
    <a:srgbClr val="FF9933"/>
    <a:srgbClr val="CC9900"/>
    <a:srgbClr val="FFCC99"/>
    <a:srgbClr val="E6E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Teminis stilius 1 – paryškinimas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7DF18680-E054-41AD-8BC1-D1AEF772440D}" styleName="Vidutinis stilius 2 – paryškinima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Šviesus stilius 3 – paryškinimas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Šviesus stilius 3 – paryškinimas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40" autoAdjust="0"/>
    <p:restoredTop sz="94660"/>
  </p:normalViewPr>
  <p:slideViewPr>
    <p:cSldViewPr snapToGrid="0">
      <p:cViewPr varScale="1">
        <p:scale>
          <a:sx n="78" d="100"/>
          <a:sy n="78" d="100"/>
        </p:scale>
        <p:origin x="594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E:\2019%20metu%20DOKUMENTAI\2019%20men%20ir%20metu%20ataskaitos\3_DG_2019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E:\2019%20metu%20DOKUMENTAI\2019%20men%20ir%20metu%20ataskaitos\3_DG_2019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Danguole2\Desktop\1_%20VEIKLOS%20ATASKAITOS\2014_&#302;staig&#371;%20veiklos%20ataskaitos\3_DG_2014_1.xls" TargetMode="External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E:\2019%20metu%20DOKUMENTAI\2019%20men%20ir%20metu%20ataskaitos\3_DG_2019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C:\Users\Danguole2\Desktop\1_%20VEIKLOS%20ATASKAITOS\2014_&#302;staig&#371;%20veiklos%20ataskaitos\3_DG_2014_1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E:\2019%20metu%20DOKUMENTAI\2019%20men%20ir%20metu%20ataskaitos\3_DG_2019.xlsx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Danguole2\Desktop\1_%20VEIKLOS%20ATASKAITOS\2014_&#302;staig&#371;%20veiklos%20ataskaitos\3_DG_2014_1.xls" TargetMode="External"/><Relationship Id="rId1" Type="http://schemas.openxmlformats.org/officeDocument/2006/relationships/themeOverride" Target="../theme/themeOverride3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E:\2019%20metu%20DOKUMENTAI\2019%20men%20ir%20metu%20ataskaitos\3_DG_2019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  <c:spPr>
        <a:solidFill>
          <a:srgbClr val="FFC000"/>
        </a:solidFill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IV_DG_2019!$Q$85</c:f>
              <c:strCache>
                <c:ptCount val="1"/>
                <c:pt idx="0">
                  <c:v> I ketv.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9.6096114274169774E-3"/>
                  <c:y val="-6.8051660210950391E-18"/>
                </c:manualLayout>
              </c:layout>
              <c:spPr>
                <a:noFill/>
                <a:ln w="25400">
                  <a:noFill/>
                </a:ln>
              </c:spPr>
              <c:txPr>
                <a:bodyPr rot="0" vert="horz"/>
                <a:lstStyle/>
                <a:p>
                  <a:pPr algn="ctr">
                    <a:defRPr sz="12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7.2072085705627339E-3"/>
                  <c:y val="0"/>
                </c:manualLayout>
              </c:layout>
              <c:spPr>
                <a:noFill/>
                <a:ln w="25400">
                  <a:noFill/>
                </a:ln>
              </c:spPr>
              <c:txPr>
                <a:bodyPr rot="0" vert="horz"/>
                <a:lstStyle/>
                <a:p>
                  <a:pPr algn="ctr">
                    <a:defRPr sz="12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4414417141125468E-2"/>
                  <c:y val="0"/>
                </c:manualLayout>
              </c:layout>
              <c:spPr>
                <a:noFill/>
                <a:ln w="25400">
                  <a:noFill/>
                </a:ln>
              </c:spPr>
              <c:txPr>
                <a:bodyPr rot="0" vert="horz"/>
                <a:lstStyle/>
                <a:p>
                  <a:pPr algn="ctr">
                    <a:defRPr sz="12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00">
                <a:noFill/>
              </a:ln>
            </c:spPr>
            <c:txPr>
              <a:bodyPr rot="0" vert="horz" wrap="square" lIns="38100" tIns="19050" rIns="38100" bIns="19050" anchor="ctr">
                <a:spAutoFit/>
              </a:bodyPr>
              <a:lstStyle/>
              <a:p>
                <a:pPr algn="ctr">
                  <a:defRPr sz="12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IV_DG_2019!$P$86:$P$88</c:f>
              <c:strCache>
                <c:ptCount val="3"/>
                <c:pt idx="0">
                  <c:v>Pajamos Eur</c:v>
                </c:pt>
                <c:pt idx="1">
                  <c:v>Renginių lankytojų skaičius (su bilietais)</c:v>
                </c:pt>
                <c:pt idx="2">
                  <c:v>Renginių lankytojų skaičius (be bilietų)</c:v>
                </c:pt>
              </c:strCache>
            </c:strRef>
          </c:cat>
          <c:val>
            <c:numRef>
              <c:f>IV_DG_2019!$Q$86:$Q$88</c:f>
              <c:numCache>
                <c:formatCode>General</c:formatCode>
                <c:ptCount val="3"/>
                <c:pt idx="0">
                  <c:v>2270.3000000000002</c:v>
                </c:pt>
                <c:pt idx="1">
                  <c:v>588</c:v>
                </c:pt>
                <c:pt idx="2">
                  <c:v>1431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67EB-4E98-B314-F42F6B157415}"/>
            </c:ext>
          </c:extLst>
        </c:ser>
        <c:ser>
          <c:idx val="1"/>
          <c:order val="1"/>
          <c:tx>
            <c:strRef>
              <c:f>IV_DG_2019!$R$85</c:f>
              <c:strCache>
                <c:ptCount val="1"/>
                <c:pt idx="0">
                  <c:v>II ketv.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7.2072085705626896E-3"/>
                  <c:y val="-2.7220664084380156E-17"/>
                </c:manualLayout>
              </c:layout>
              <c:spPr>
                <a:noFill/>
                <a:ln w="25400">
                  <a:noFill/>
                </a:ln>
              </c:spPr>
              <c:txPr>
                <a:bodyPr rot="0" vert="horz"/>
                <a:lstStyle/>
                <a:p>
                  <a:pPr algn="ctr">
                    <a:defRPr sz="12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67EB-4E98-B314-F42F6B157415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4414417141125379E-2"/>
                  <c:y val="-5.4441328168760313E-17"/>
                </c:manualLayout>
              </c:layout>
              <c:spPr>
                <a:noFill/>
                <a:ln w="25400">
                  <a:noFill/>
                </a:ln>
              </c:spPr>
              <c:txPr>
                <a:bodyPr rot="0" vert="horz"/>
                <a:lstStyle/>
                <a:p>
                  <a:pPr algn="ctr">
                    <a:defRPr sz="12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67EB-4E98-B314-F42F6B157415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4.8048057137084887E-3"/>
                  <c:y val="0"/>
                </c:manualLayout>
              </c:layout>
              <c:spPr>
                <a:noFill/>
                <a:ln w="25400">
                  <a:noFill/>
                </a:ln>
              </c:spPr>
              <c:txPr>
                <a:bodyPr rot="0" vert="horz"/>
                <a:lstStyle/>
                <a:p>
                  <a:pPr algn="ctr">
                    <a:defRPr sz="12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67EB-4E98-B314-F42F6B157415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 w="25400">
                <a:noFill/>
              </a:ln>
            </c:spPr>
            <c:txPr>
              <a:bodyPr rot="0" vert="horz" wrap="square" lIns="38100" tIns="19050" rIns="38100" bIns="19050" anchor="ctr">
                <a:spAutoFit/>
              </a:bodyPr>
              <a:lstStyle/>
              <a:p>
                <a:pPr algn="ctr">
                  <a:defRPr sz="12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IV_DG_2019!$P$86:$P$88</c:f>
              <c:strCache>
                <c:ptCount val="3"/>
                <c:pt idx="0">
                  <c:v>Pajamos Eur</c:v>
                </c:pt>
                <c:pt idx="1">
                  <c:v>Renginių lankytojų skaičius (su bilietais)</c:v>
                </c:pt>
                <c:pt idx="2">
                  <c:v>Renginių lankytojų skaičius (be bilietų)</c:v>
                </c:pt>
              </c:strCache>
            </c:strRef>
          </c:cat>
          <c:val>
            <c:numRef>
              <c:f>IV_DG_2019!$R$86:$R$88</c:f>
              <c:numCache>
                <c:formatCode>General</c:formatCode>
                <c:ptCount val="3"/>
                <c:pt idx="0">
                  <c:v>917.5</c:v>
                </c:pt>
                <c:pt idx="1">
                  <c:v>904</c:v>
                </c:pt>
                <c:pt idx="2">
                  <c:v>2079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67EB-4E98-B314-F42F6B157415}"/>
            </c:ext>
          </c:extLst>
        </c:ser>
        <c:ser>
          <c:idx val="2"/>
          <c:order val="2"/>
          <c:tx>
            <c:strRef>
              <c:f>IV_DG_2019!$S$85</c:f>
              <c:strCache>
                <c:ptCount val="1"/>
                <c:pt idx="0">
                  <c:v>III ketv.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9.6096114274169774E-3"/>
                  <c:y val="0"/>
                </c:manualLayout>
              </c:layout>
              <c:spPr>
                <a:noFill/>
                <a:ln w="25400">
                  <a:noFill/>
                </a:ln>
              </c:spPr>
              <c:txPr>
                <a:bodyPr rot="0" vert="horz"/>
                <a:lstStyle/>
                <a:p>
                  <a:pPr algn="ctr">
                    <a:defRPr sz="12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67EB-4E98-B314-F42F6B157415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7.2072085705627339E-3"/>
                  <c:y val="0"/>
                </c:manualLayout>
              </c:layout>
              <c:spPr>
                <a:noFill/>
                <a:ln w="25400">
                  <a:noFill/>
                </a:ln>
              </c:spPr>
              <c:txPr>
                <a:bodyPr rot="0" vert="horz"/>
                <a:lstStyle/>
                <a:p>
                  <a:pPr algn="ctr">
                    <a:defRPr sz="12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67EB-4E98-B314-F42F6B157415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9.6096114274169774E-3"/>
                  <c:y val="-5.4441328168760313E-17"/>
                </c:manualLayout>
              </c:layout>
              <c:spPr>
                <a:noFill/>
                <a:ln w="25400">
                  <a:noFill/>
                </a:ln>
              </c:spPr>
              <c:txPr>
                <a:bodyPr rot="0" vert="horz"/>
                <a:lstStyle/>
                <a:p>
                  <a:pPr algn="ctr">
                    <a:defRPr sz="12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67EB-4E98-B314-F42F6B157415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 w="25400">
                <a:noFill/>
              </a:ln>
            </c:spPr>
            <c:txPr>
              <a:bodyPr rot="0" vert="horz" wrap="square" lIns="38100" tIns="19050" rIns="38100" bIns="19050" anchor="ctr">
                <a:spAutoFit/>
              </a:bodyPr>
              <a:lstStyle/>
              <a:p>
                <a:pPr algn="ctr">
                  <a:defRPr sz="12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IV_DG_2019!$P$86:$P$88</c:f>
              <c:strCache>
                <c:ptCount val="3"/>
                <c:pt idx="0">
                  <c:v>Pajamos Eur</c:v>
                </c:pt>
                <c:pt idx="1">
                  <c:v>Renginių lankytojų skaičius (su bilietais)</c:v>
                </c:pt>
                <c:pt idx="2">
                  <c:v>Renginių lankytojų skaičius (be bilietų)</c:v>
                </c:pt>
              </c:strCache>
            </c:strRef>
          </c:cat>
          <c:val>
            <c:numRef>
              <c:f>IV_DG_2019!$S$86:$S$88</c:f>
              <c:numCache>
                <c:formatCode>General</c:formatCode>
                <c:ptCount val="3"/>
                <c:pt idx="0">
                  <c:v>474</c:v>
                </c:pt>
                <c:pt idx="1">
                  <c:v>469</c:v>
                </c:pt>
                <c:pt idx="2">
                  <c:v>1484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B-67EB-4E98-B314-F42F6B157415}"/>
            </c:ext>
          </c:extLst>
        </c:ser>
        <c:ser>
          <c:idx val="3"/>
          <c:order val="3"/>
          <c:tx>
            <c:strRef>
              <c:f>IV_DG_2019!$T$85</c:f>
              <c:strCache>
                <c:ptCount val="1"/>
                <c:pt idx="0">
                  <c:v>IV ketv.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9.6096114274169774E-3"/>
                  <c:y val="-6.8051660210950391E-18"/>
                </c:manualLayout>
              </c:layout>
              <c:spPr>
                <a:noFill/>
                <a:ln w="25400">
                  <a:noFill/>
                </a:ln>
              </c:spPr>
              <c:txPr>
                <a:bodyPr rot="0" vert="horz"/>
                <a:lstStyle/>
                <a:p>
                  <a:pPr algn="ctr">
                    <a:defRPr sz="12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67EB-4E98-B314-F42F6B157415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2012014284271223E-2"/>
                  <c:y val="5.9391225905049798E-3"/>
                </c:manualLayout>
              </c:layout>
              <c:spPr>
                <a:noFill/>
                <a:ln w="25400">
                  <a:noFill/>
                </a:ln>
              </c:spPr>
              <c:txPr>
                <a:bodyPr rot="0" vert="horz"/>
                <a:lstStyle/>
                <a:p>
                  <a:pPr algn="ctr">
                    <a:defRPr sz="12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67EB-4E98-B314-F42F6B157415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6816819997979713E-2"/>
                  <c:y val="0"/>
                </c:manualLayout>
              </c:layout>
              <c:spPr>
                <a:noFill/>
                <a:ln w="25400">
                  <a:noFill/>
                </a:ln>
              </c:spPr>
              <c:txPr>
                <a:bodyPr rot="0" vert="horz"/>
                <a:lstStyle/>
                <a:p>
                  <a:pPr algn="ctr">
                    <a:defRPr sz="12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E-67EB-4E98-B314-F42F6B157415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 w="25400">
                <a:noFill/>
              </a:ln>
            </c:spPr>
            <c:txPr>
              <a:bodyPr rot="0" vert="horz" wrap="square" lIns="38100" tIns="19050" rIns="38100" bIns="19050" anchor="ctr">
                <a:spAutoFit/>
              </a:bodyPr>
              <a:lstStyle/>
              <a:p>
                <a:pPr algn="ctr">
                  <a:defRPr sz="12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IV_DG_2019!$P$86:$P$88</c:f>
              <c:strCache>
                <c:ptCount val="3"/>
                <c:pt idx="0">
                  <c:v>Pajamos Eur</c:v>
                </c:pt>
                <c:pt idx="1">
                  <c:v>Renginių lankytojų skaičius (su bilietais)</c:v>
                </c:pt>
                <c:pt idx="2">
                  <c:v>Renginių lankytojų skaičius (be bilietų)</c:v>
                </c:pt>
              </c:strCache>
            </c:strRef>
          </c:cat>
          <c:val>
            <c:numRef>
              <c:f>IV_DG_2019!$T$86:$T$88</c:f>
              <c:numCache>
                <c:formatCode>General</c:formatCode>
                <c:ptCount val="3"/>
                <c:pt idx="0">
                  <c:v>1339</c:v>
                </c:pt>
                <c:pt idx="1">
                  <c:v>1050</c:v>
                </c:pt>
                <c:pt idx="2">
                  <c:v>1203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F-67EB-4E98-B314-F42F6B1574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2032168336"/>
        <c:axId val="-2032167792"/>
        <c:axId val="0"/>
      </c:bar3DChart>
      <c:catAx>
        <c:axId val="-2032168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lt-LT"/>
          </a:p>
        </c:txPr>
        <c:crossAx val="-2032167792"/>
        <c:crosses val="autoZero"/>
        <c:auto val="1"/>
        <c:lblAlgn val="ctr"/>
        <c:lblOffset val="100"/>
        <c:noMultiLvlLbl val="0"/>
      </c:catAx>
      <c:valAx>
        <c:axId val="-20321677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lt-LT"/>
          </a:p>
        </c:txPr>
        <c:crossAx val="-2032168336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14585559920791283"/>
          <c:y val="0.89825424990929503"/>
          <c:w val="0.70623325463866415"/>
          <c:h val="0.10022327209098858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1400" b="1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lt-LT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lt-LT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 w="25400">
          <a:noFill/>
        </a:ln>
      </c:spPr>
      <c:txPr>
        <a:bodyPr/>
        <a:lstStyle/>
        <a:p>
          <a:pPr>
            <a:defRPr sz="1400" b="1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lt-L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IV_DG_2019!$P$83</c:f>
              <c:strCache>
                <c:ptCount val="1"/>
                <c:pt idx="0">
                  <c:v>Renginių skaičius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IV_DG_2019!$Q$82:$T$82</c:f>
              <c:strCache>
                <c:ptCount val="4"/>
                <c:pt idx="0">
                  <c:v> I ketv.</c:v>
                </c:pt>
                <c:pt idx="1">
                  <c:v>II ketv.</c:v>
                </c:pt>
                <c:pt idx="2">
                  <c:v>III ketv.</c:v>
                </c:pt>
                <c:pt idx="3">
                  <c:v>IV ketv.</c:v>
                </c:pt>
              </c:strCache>
            </c:strRef>
          </c:cat>
          <c:val>
            <c:numRef>
              <c:f>IV_DG_2019!$Q$83:$T$83</c:f>
              <c:numCache>
                <c:formatCode>General</c:formatCode>
                <c:ptCount val="4"/>
                <c:pt idx="0">
                  <c:v>60</c:v>
                </c:pt>
                <c:pt idx="1">
                  <c:v>77</c:v>
                </c:pt>
                <c:pt idx="2">
                  <c:v>33</c:v>
                </c:pt>
                <c:pt idx="3">
                  <c:v>80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9F9-479E-B90C-6E6D0F9931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-2032163984"/>
        <c:axId val="-2032173232"/>
      </c:barChart>
      <c:catAx>
        <c:axId val="-20321639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 sz="1400" b="1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lt-LT"/>
          </a:p>
        </c:txPr>
        <c:crossAx val="-2032173232"/>
        <c:crosses val="autoZero"/>
        <c:auto val="1"/>
        <c:lblAlgn val="ctr"/>
        <c:lblOffset val="100"/>
        <c:noMultiLvlLbl val="0"/>
      </c:catAx>
      <c:valAx>
        <c:axId val="-203217323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lt-LT"/>
          </a:p>
        </c:txPr>
        <c:crossAx val="-203216398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lt-LT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5.1242859092996224E-2"/>
          <c:w val="1"/>
          <c:h val="0.78487766291655592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"/>
          <c:y val="0.71122169778583044"/>
          <c:w val="0.72986914679143378"/>
          <c:h val="0.2878520341207349"/>
        </c:manualLayout>
      </c:layout>
      <c:overlay val="0"/>
      <c:spPr>
        <a:noFill/>
        <a:ln w="25400">
          <a:noFill/>
        </a:ln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lt-LT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0555610236220474E-2"/>
          <c:y val="5.5622589402809078E-2"/>
          <c:w val="0.96944438976377956"/>
          <c:h val="0.61804069026222241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accen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3A7-4936-915C-E8A873CE5D7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accent2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3A7-4936-915C-E8A873CE5D77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  <a:ln w="25400">
                <a:solidFill>
                  <a:srgbClr val="FFC000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D3A7-4936-915C-E8A873CE5D7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accent4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D3A7-4936-915C-E8A873CE5D77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accent5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D3A7-4936-915C-E8A873CE5D77}"/>
              </c:ext>
            </c:extLst>
          </c:dPt>
          <c:dPt>
            <c:idx val="5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 w="25400">
                <a:solidFill>
                  <a:schemeClr val="accent2">
                    <a:lumMod val="40000"/>
                    <a:lumOff val="60000"/>
                  </a:schemeClr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D3A7-4936-915C-E8A873CE5D77}"/>
              </c:ext>
            </c:extLst>
          </c:dPt>
          <c:dPt>
            <c:idx val="6"/>
            <c:bubble3D val="0"/>
            <c:spPr>
              <a:solidFill>
                <a:srgbClr val="FF0000"/>
              </a:solidFill>
              <a:ln w="25400">
                <a:solidFill>
                  <a:srgbClr val="FF0000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D3A7-4936-915C-E8A873CE5D77}"/>
              </c:ext>
            </c:extLst>
          </c:dPt>
          <c:dPt>
            <c:idx val="7"/>
            <c:bubble3D val="0"/>
            <c:spPr>
              <a:solidFill>
                <a:srgbClr val="92D050"/>
              </a:solidFill>
              <a:ln w="25400">
                <a:solidFill>
                  <a:srgbClr val="92D050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D3A7-4936-915C-E8A873CE5D77}"/>
              </c:ext>
            </c:extLst>
          </c:dPt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DG_2019!$AF$6:$AF$13</c:f>
              <c:strCache>
                <c:ptCount val="8"/>
                <c:pt idx="0">
                  <c:v>Parodos</c:v>
                </c:pt>
                <c:pt idx="1">
                  <c:v>Edukacinės kūrybinės programos</c:v>
                </c:pt>
                <c:pt idx="2">
                  <c:v>Edukacinės pažintinės programos</c:v>
                </c:pt>
                <c:pt idx="3">
                  <c:v>Galerijos organizuojami renginiai</c:v>
                </c:pt>
                <c:pt idx="4">
                  <c:v>Paslaugos koncertinėms organizacijoms ir atlikėjams pagal bendradarbiavimo sutartį</c:v>
                </c:pt>
                <c:pt idx="5">
                  <c:v>Parodos ir ekspozicijos, renginiai ne galerijos patalpose</c:v>
                </c:pt>
                <c:pt idx="6">
                  <c:v>Patalpų nuoma</c:v>
                </c:pt>
                <c:pt idx="7">
                  <c:v>Kita veikla</c:v>
                </c:pt>
              </c:strCache>
            </c:strRef>
          </c:cat>
          <c:val>
            <c:numRef>
              <c:f>DG_2019!$AG$6:$AG$13</c:f>
              <c:numCache>
                <c:formatCode>0.0</c:formatCode>
                <c:ptCount val="8"/>
                <c:pt idx="0">
                  <c:v>7.2</c:v>
                </c:pt>
                <c:pt idx="1">
                  <c:v>34.799999999999997</c:v>
                </c:pt>
                <c:pt idx="2">
                  <c:v>27.6</c:v>
                </c:pt>
                <c:pt idx="3">
                  <c:v>12.8</c:v>
                </c:pt>
                <c:pt idx="4">
                  <c:v>2.4</c:v>
                </c:pt>
                <c:pt idx="5">
                  <c:v>12.8</c:v>
                </c:pt>
                <c:pt idx="6">
                  <c:v>2</c:v>
                </c:pt>
                <c:pt idx="7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1-D3A7-4936-915C-E8A873CE5D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4.8538419787547494E-3"/>
          <c:y val="0.65166408184636981"/>
          <c:w val="0.99354839238845138"/>
          <c:h val="0.34828004108182131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1400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lt-LT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lt-LT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4.2673311059724613E-2"/>
          <c:w val="1"/>
          <c:h val="0.74981856155508964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63865872979759331"/>
          <c:w val="0.82942143101677512"/>
          <c:h val="0.33996422383262997"/>
        </c:manualLayout>
      </c:layout>
      <c:overlay val="0"/>
      <c:spPr>
        <a:noFill/>
        <a:ln>
          <a:noFill/>
        </a:ln>
        <a:effectLst>
          <a:glow rad="127000">
            <a:srgbClr val="CCFFFF"/>
          </a:glow>
        </a:effectLst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0800857418903109E-2"/>
          <c:y val="1.9285380738450642E-2"/>
          <c:w val="0.97919914258109686"/>
          <c:h val="0.76687084359853797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accen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85E-4543-ABE7-4930AEDC823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accent2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185E-4543-ABE7-4930AEDC8238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  <a:ln w="25400">
                <a:solidFill>
                  <a:srgbClr val="FFC000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185E-4543-ABE7-4930AEDC8238}"/>
              </c:ext>
            </c:extLst>
          </c:dPt>
          <c:dPt>
            <c:idx val="3"/>
            <c:bubble3D val="0"/>
            <c:spPr>
              <a:solidFill>
                <a:srgbClr val="FF0000"/>
              </a:solidFill>
              <a:ln w="25400">
                <a:solidFill>
                  <a:srgbClr val="FF0000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185E-4543-ABE7-4930AEDC8238}"/>
              </c:ext>
            </c:extLst>
          </c:dPt>
          <c:dPt>
            <c:idx val="4"/>
            <c:bubble3D val="0"/>
            <c:spPr>
              <a:solidFill>
                <a:srgbClr val="92D050"/>
              </a:solidFill>
              <a:ln w="25400">
                <a:solidFill>
                  <a:srgbClr val="92D050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185E-4543-ABE7-4930AEDC8238}"/>
              </c:ext>
            </c:extLst>
          </c:dPt>
          <c:dLbls>
            <c:dLbl>
              <c:idx val="2"/>
              <c:layout>
                <c:manualLayout>
                  <c:x val="5.7625434674614964E-2"/>
                  <c:y val="0.10486891385767791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2.7819175360158967E-2"/>
                  <c:y val="1.1235955056179638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DG_2019!$AI$6:$AI$10</c:f>
              <c:strCache>
                <c:ptCount val="5"/>
                <c:pt idx="0">
                  <c:v>Parodos</c:v>
                </c:pt>
                <c:pt idx="1">
                  <c:v>Edukacinės kūrybinės programos</c:v>
                </c:pt>
                <c:pt idx="2">
                  <c:v>Edukacinės pažintinės programos</c:v>
                </c:pt>
                <c:pt idx="3">
                  <c:v>Patalpų nuoma</c:v>
                </c:pt>
                <c:pt idx="4">
                  <c:v>Kita veikla</c:v>
                </c:pt>
              </c:strCache>
            </c:strRef>
          </c:cat>
          <c:val>
            <c:numRef>
              <c:f>DG_2019!$AJ$6:$AJ$10</c:f>
              <c:numCache>
                <c:formatCode>0.0</c:formatCode>
                <c:ptCount val="5"/>
                <c:pt idx="0">
                  <c:v>32.019876819708848</c:v>
                </c:pt>
                <c:pt idx="1">
                  <c:v>34.689449688049912</c:v>
                </c:pt>
                <c:pt idx="2">
                  <c:v>0.33994560870260759</c:v>
                </c:pt>
                <c:pt idx="3">
                  <c:v>0.57990721484562469</c:v>
                </c:pt>
                <c:pt idx="4">
                  <c:v>32.370820668693007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E-185E-4543-ABE7-4930AEDC82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"/>
          <c:y val="0.83973787891898133"/>
          <c:w val="0.91232512602591342"/>
          <c:h val="0.16026212108101873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1400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lt-LT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lt-LT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5.1342592592592592E-2"/>
          <c:w val="1"/>
          <c:h val="0.77061814090286718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1.2662041780093473E-2"/>
          <c:y val="0.78570687539797168"/>
          <c:w val="0.77576277150138839"/>
          <c:h val="0.21429312460202829"/>
        </c:manualLayout>
      </c:layout>
      <c:overlay val="0"/>
      <c:spPr>
        <a:noFill/>
        <a:ln>
          <a:noFill/>
        </a:ln>
        <a:effectLst>
          <a:glow rad="127000">
            <a:srgbClr val="CCFFFF"/>
          </a:glow>
        </a:effectLst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lt-LT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0555555555555555E-2"/>
          <c:y val="5.1342592592592592E-2"/>
          <c:w val="0.96944452575398332"/>
          <c:h val="0.63636066703829419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accen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09E-42CF-A221-5F023482D77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accent2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09E-42CF-A221-5F023482D773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  <a:ln w="25400">
                <a:solidFill>
                  <a:srgbClr val="FFC000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D09E-42CF-A221-5F023482D77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accent4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D09E-42CF-A221-5F023482D773}"/>
              </c:ext>
            </c:extLst>
          </c:dPt>
          <c:dPt>
            <c:idx val="4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 w="25400">
                <a:solidFill>
                  <a:schemeClr val="accent2">
                    <a:lumMod val="40000"/>
                    <a:lumOff val="60000"/>
                  </a:schemeClr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D09E-42CF-A221-5F023482D773}"/>
              </c:ext>
            </c:extLst>
          </c:dPt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DG_2019!$AL$6:$AL$10</c:f>
              <c:strCache>
                <c:ptCount val="5"/>
                <c:pt idx="0">
                  <c:v>Parodos</c:v>
                </c:pt>
                <c:pt idx="1">
                  <c:v>Edukacinės kūrybinės programos</c:v>
                </c:pt>
                <c:pt idx="2">
                  <c:v>Edukacinės pažintinės programos</c:v>
                </c:pt>
                <c:pt idx="3">
                  <c:v>Galerijos organizuojami renginiai</c:v>
                </c:pt>
                <c:pt idx="4">
                  <c:v>Paslaugos koncertinėms organizacijoms ir atlikėjams pagal bendradarbiavimo sutartį</c:v>
                </c:pt>
              </c:strCache>
            </c:strRef>
          </c:cat>
          <c:val>
            <c:numRef>
              <c:f>DG_2019!$AM$6:$AM$10</c:f>
              <c:numCache>
                <c:formatCode>0.0</c:formatCode>
                <c:ptCount val="5"/>
                <c:pt idx="0">
                  <c:v>39.878366637706343</c:v>
                </c:pt>
                <c:pt idx="1">
                  <c:v>14.29192006950478</c:v>
                </c:pt>
                <c:pt idx="2">
                  <c:v>5.9513466550825376</c:v>
                </c:pt>
                <c:pt idx="3">
                  <c:v>32.526064291920072</c:v>
                </c:pt>
                <c:pt idx="4">
                  <c:v>7.3523023457862724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D09E-42CF-A221-5F023482D7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1.2662143224414491E-2"/>
          <c:y val="0.63911399412542413"/>
          <c:w val="0.97745350426238042"/>
          <c:h val="0.36088600587457587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1400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lt-LT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lt-LT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quarter" idx="1"/>
          </p:nvPr>
        </p:nvSpPr>
        <p:spPr>
          <a:xfrm>
            <a:off x="3970938" y="2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FB1F41B-9DF6-46F4-85F2-C0CC9822D1FE}" type="datetimeFigureOut">
              <a:rPr lang="lt-LT" smtClean="0"/>
              <a:t>2020-03-10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256E04D-2CDC-4009-99B1-778F782E13DD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07719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319" cy="46524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970885" y="0"/>
            <a:ext cx="3038319" cy="46524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6B220B-04FA-46FF-AB86-BA9EFE5D70CB}" type="datetimeFigureOut">
              <a:rPr lang="lt-LT" smtClean="0"/>
              <a:t>2020-03-10</a:t>
            </a:fld>
            <a:endParaRPr lang="lt-LT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701519" y="4473472"/>
            <a:ext cx="5607362" cy="366087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0" y="8831160"/>
            <a:ext cx="3038319" cy="46524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970885" y="8831160"/>
            <a:ext cx="3038319" cy="46524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A38C7B-5BFF-4517-B7B3-21734C66A1B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5972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 smtClean="0"/>
              <a:t>Spustelėję redag. ruoš. paantrš. stilių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D985-4A87-40B2-9008-DF5BFA0A2BB5}" type="datetimeFigureOut">
              <a:rPr lang="lt-LT" smtClean="0"/>
              <a:t>2020-03-10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A1C1-493E-47FF-8C22-108C3F92EC7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31273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D985-4A87-40B2-9008-DF5BFA0A2BB5}" type="datetimeFigureOut">
              <a:rPr lang="lt-LT" smtClean="0"/>
              <a:t>2020-03-10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A1C1-493E-47FF-8C22-108C3F92EC7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936712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D985-4A87-40B2-9008-DF5BFA0A2BB5}" type="datetimeFigureOut">
              <a:rPr lang="lt-LT" smtClean="0"/>
              <a:t>2020-03-10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A1C1-493E-47FF-8C22-108C3F92EC7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525246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D985-4A87-40B2-9008-DF5BFA0A2BB5}" type="datetimeFigureOut">
              <a:rPr lang="lt-LT" smtClean="0"/>
              <a:t>2020-03-10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A1C1-493E-47FF-8C22-108C3F92EC7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137677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D985-4A87-40B2-9008-DF5BFA0A2BB5}" type="datetimeFigureOut">
              <a:rPr lang="lt-LT" smtClean="0"/>
              <a:t>2020-03-10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A1C1-493E-47FF-8C22-108C3F92EC7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06068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D985-4A87-40B2-9008-DF5BFA0A2BB5}" type="datetimeFigureOut">
              <a:rPr lang="lt-LT" smtClean="0"/>
              <a:t>2020-03-10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A1C1-493E-47FF-8C22-108C3F92EC7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72279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D985-4A87-40B2-9008-DF5BFA0A2BB5}" type="datetimeFigureOut">
              <a:rPr lang="lt-LT" smtClean="0"/>
              <a:t>2020-03-10</a:t>
            </a:fld>
            <a:endParaRPr lang="lt-LT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A1C1-493E-47FF-8C22-108C3F92EC7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488705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D985-4A87-40B2-9008-DF5BFA0A2BB5}" type="datetimeFigureOut">
              <a:rPr lang="lt-LT" smtClean="0"/>
              <a:t>2020-03-10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A1C1-493E-47FF-8C22-108C3F92EC7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13317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D985-4A87-40B2-9008-DF5BFA0A2BB5}" type="datetimeFigureOut">
              <a:rPr lang="lt-LT" smtClean="0"/>
              <a:t>2020-03-10</a:t>
            </a:fld>
            <a:endParaRPr lang="lt-LT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A1C1-493E-47FF-8C22-108C3F92EC7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23269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D985-4A87-40B2-9008-DF5BFA0A2BB5}" type="datetimeFigureOut">
              <a:rPr lang="lt-LT" smtClean="0"/>
              <a:t>2020-03-10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A1C1-493E-47FF-8C22-108C3F92EC7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850470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D985-4A87-40B2-9008-DF5BFA0A2BB5}" type="datetimeFigureOut">
              <a:rPr lang="lt-LT" smtClean="0"/>
              <a:t>2020-03-10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A1C1-493E-47FF-8C22-108C3F92EC7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301356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29D985-4A87-40B2-9008-DF5BFA0A2BB5}" type="datetimeFigureOut">
              <a:rPr lang="lt-LT" smtClean="0"/>
              <a:t>2020-03-10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0FA1C1-493E-47FF-8C22-108C3F92EC7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40764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729509" y="278549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lt-LT" altLang="lt-LT" sz="28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2019 M. PANEVĖŽIO MIESTO DAILĖS GALERIJOS VEIKLA</a:t>
            </a:r>
            <a:endParaRPr lang="lt-LT" sz="28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0101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10515600" cy="942392"/>
          </a:xfrm>
        </p:spPr>
        <p:txBody>
          <a:bodyPr>
            <a:noAutofit/>
          </a:bodyPr>
          <a:lstStyle/>
          <a:p>
            <a:r>
              <a:rPr lang="lt-LT" altLang="lt-LT" sz="24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DAILĖS GALERIJOS </a:t>
            </a:r>
            <a:r>
              <a:rPr lang="lt-LT" altLang="lt-LT" sz="2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PARODINĖ </a:t>
            </a:r>
            <a:r>
              <a:rPr lang="lt-LT" altLang="lt-LT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VEIKLA</a:t>
            </a:r>
            <a:r>
              <a:rPr lang="lt-LT" altLang="lt-LT" sz="1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lt-LT" altLang="lt-LT" sz="1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m.</a:t>
            </a:r>
            <a:endParaRPr lang="lt-LT" sz="1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39788" y="1679219"/>
            <a:ext cx="10515600" cy="573832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80000"/>
              </a:lnSpc>
            </a:pPr>
            <a:r>
              <a:rPr lang="lt-LT" altLang="lt-LT" sz="3400" b="1" i="1" dirty="0">
                <a:solidFill>
                  <a:srgbClr val="C00000"/>
                </a:solidFill>
              </a:rPr>
              <a:t>LANKOMIAUSIOS </a:t>
            </a:r>
            <a:r>
              <a:rPr lang="lt-LT" altLang="lt-LT" sz="3400" b="1" i="1" dirty="0" smtClean="0">
                <a:solidFill>
                  <a:srgbClr val="C00000"/>
                </a:solidFill>
              </a:rPr>
              <a:t>DAILĖS GALERIJOS SKYRIAUS FOTOGRAFIJOS </a:t>
            </a:r>
            <a:r>
              <a:rPr lang="lt-LT" altLang="lt-LT" sz="3400" b="1" i="1" dirty="0">
                <a:solidFill>
                  <a:srgbClr val="C00000"/>
                </a:solidFill>
              </a:rPr>
              <a:t>GALERIJOS PARODOS </a:t>
            </a:r>
          </a:p>
          <a:p>
            <a:pPr>
              <a:lnSpc>
                <a:spcPct val="80000"/>
              </a:lnSpc>
            </a:pPr>
            <a:r>
              <a:rPr lang="lt-LT" altLang="lt-LT" sz="2900" i="1" dirty="0">
                <a:solidFill>
                  <a:srgbClr val="C00000"/>
                </a:solidFill>
              </a:rPr>
              <a:t>(</a:t>
            </a:r>
            <a:r>
              <a:rPr lang="lt-LT" altLang="lt-LT" sz="2900" i="1" dirty="0" smtClean="0">
                <a:solidFill>
                  <a:srgbClr val="C00000"/>
                </a:solidFill>
              </a:rPr>
              <a:t>pagal uždirbtas pajamas (Eur)</a:t>
            </a:r>
            <a:endParaRPr lang="lt-LT" altLang="lt-LT" sz="2900" i="1" dirty="0">
              <a:solidFill>
                <a:srgbClr val="C00000"/>
              </a:solidFill>
            </a:endParaRPr>
          </a:p>
          <a:p>
            <a:endParaRPr lang="lt-LT" dirty="0">
              <a:solidFill>
                <a:srgbClr val="C00000"/>
              </a:solidFill>
            </a:endParaRPr>
          </a:p>
        </p:txBody>
      </p:sp>
      <p:graphicFrame>
        <p:nvGraphicFramePr>
          <p:cNvPr id="6" name="Turinio vietos rezervavimo ženklas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6222211"/>
              </p:ext>
            </p:extLst>
          </p:nvPr>
        </p:nvGraphicFramePr>
        <p:xfrm>
          <a:off x="966159" y="2303251"/>
          <a:ext cx="9428671" cy="4059355"/>
        </p:xfrm>
        <a:graphic>
          <a:graphicData uri="http://schemas.openxmlformats.org/drawingml/2006/table">
            <a:tbl>
              <a:tblPr/>
              <a:tblGrid>
                <a:gridCol w="6549704"/>
                <a:gridCol w="2878967"/>
              </a:tblGrid>
              <a:tr h="466770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lt-LT" sz="1400" b="1" i="1" u="none" strike="noStrike" dirty="0">
                          <a:solidFill>
                            <a:srgbClr val="203864"/>
                          </a:solidFill>
                          <a:effectLst/>
                          <a:latin typeface="Arial" panose="020B0604020202020204" pitchFamily="34" charset="0"/>
                        </a:rPr>
                        <a:t>Parodos pavadinimas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400" b="1" i="1" u="none" strike="noStrike" dirty="0">
                          <a:solidFill>
                            <a:srgbClr val="203864"/>
                          </a:solidFill>
                          <a:effectLst/>
                          <a:latin typeface="Arial" panose="020B0604020202020204" pitchFamily="34" charset="0"/>
                        </a:rPr>
                        <a:t>Pajamos (Eur)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597150"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endParaRPr lang="lt-LT" sz="1400" b="1" i="1" u="none" strike="noStrike" dirty="0">
                        <a:solidFill>
                          <a:srgbClr val="203864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593203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   </a:t>
                      </a:r>
                      <a:r>
                        <a:rPr lang="lt-LT" sz="14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Kristian</a:t>
                      </a:r>
                      <a:r>
                        <a:rPr lang="lt-LT" sz="14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lt-LT" sz="14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Saks</a:t>
                      </a:r>
                      <a:r>
                        <a:rPr lang="lt-LT" sz="14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(Estija) fotografijų paroda „Saulė skardinėje“</a:t>
                      </a:r>
                    </a:p>
                    <a:p>
                      <a:pPr algn="l" rtl="0" fontAlgn="ctr"/>
                      <a:endParaRPr lang="lt-LT" sz="14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smGrid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smGrid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587316">
                <a:tc>
                  <a:txBody>
                    <a:bodyPr/>
                    <a:lstStyle/>
                    <a:p>
                      <a:pPr algn="l" fontAlgn="ctr"/>
                      <a:r>
                        <a:rPr lang="lt-LT" sz="14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  </a:t>
                      </a:r>
                      <a:r>
                        <a:rPr lang="lt-LT" sz="14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Tribhuvan</a:t>
                      </a:r>
                      <a:r>
                        <a:rPr lang="lt-LT" sz="14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lt-LT" sz="14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Kumar</a:t>
                      </a:r>
                      <a:r>
                        <a:rPr lang="lt-LT" sz="14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lt-LT" sz="14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Deo</a:t>
                      </a:r>
                      <a:r>
                        <a:rPr lang="lt-LT" sz="14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(Indija) fotografijų paroda „Himalajų nuotaikos“</a:t>
                      </a:r>
                      <a:endParaRPr lang="lt-LT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596639">
                <a:tc>
                  <a:txBody>
                    <a:bodyPr/>
                    <a:lstStyle/>
                    <a:p>
                      <a:pPr algn="l" fontAlgn="b"/>
                      <a:r>
                        <a:rPr lang="lt-LT" sz="14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  </a:t>
                      </a:r>
                      <a:r>
                        <a:rPr lang="lt-LT" sz="140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lt-LT" sz="14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Žilvino </a:t>
                      </a:r>
                      <a:r>
                        <a:rPr lang="lt-LT" sz="14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Kropo fotografijų paroda „</a:t>
                      </a:r>
                      <a:r>
                        <a:rPr lang="lt-LT" sz="14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Saulėraščio</a:t>
                      </a:r>
                      <a:r>
                        <a:rPr lang="lt-LT" sz="14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iliuminacijos</a:t>
                      </a:r>
                      <a:r>
                        <a:rPr lang="lt-LT" sz="14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“</a:t>
                      </a:r>
                    </a:p>
                    <a:p>
                      <a:pPr algn="l" fontAlgn="b"/>
                      <a:endParaRPr lang="lt-LT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smGrid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smGrid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568673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   </a:t>
                      </a: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    </a:t>
                      </a:r>
                      <a:r>
                        <a:rPr lang="lt-LT" sz="14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Panevėžio tarptautinės fotografijos bienalės „Žmogus ir miestas 2019“ paroda</a:t>
                      </a:r>
                    </a:p>
                    <a:p>
                      <a:pPr algn="l" rtl="0" fontAlgn="ctr"/>
                      <a:endParaRPr lang="lt-LT" sz="14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568672">
                <a:tc>
                  <a:txBody>
                    <a:bodyPr/>
                    <a:lstStyle/>
                    <a:p>
                      <a:pPr algn="l" fontAlgn="ctr"/>
                      <a:r>
                        <a:rPr lang="lt-LT" sz="14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   </a:t>
                      </a:r>
                      <a:r>
                        <a:rPr lang="lt-LT" sz="14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Guillermo</a:t>
                      </a:r>
                      <a:r>
                        <a:rPr lang="lt-LT" sz="14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lt-LT" sz="14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Alvarez</a:t>
                      </a:r>
                      <a:r>
                        <a:rPr lang="lt-LT" sz="14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(Argentina) ir Žilvino Kropo (Lietuva) paroda „</a:t>
                      </a:r>
                      <a:r>
                        <a:rPr lang="lt-LT" sz="14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Amorfo</a:t>
                      </a:r>
                      <a:r>
                        <a:rPr lang="lt-LT" sz="14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“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smGrid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smGrid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465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10242740" cy="1042416"/>
          </a:xfrm>
        </p:spPr>
        <p:txBody>
          <a:bodyPr/>
          <a:lstStyle/>
          <a:p>
            <a:r>
              <a:rPr lang="lt-LT" altLang="lt-LT" sz="2400" b="1" dirty="0" smtClean="0">
                <a:solidFill>
                  <a:srgbClr val="5B9BD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DAILĖS GALERIJOS EDUKACININĖ KŪRYBINĖ VEIKLA</a:t>
            </a:r>
            <a:r>
              <a:rPr lang="lt-LT" altLang="lt-LT" sz="1800" b="1" dirty="0">
                <a:solidFill>
                  <a:srgbClr val="5B9BD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lt-LT" altLang="lt-LT" sz="1800" b="1" dirty="0">
                <a:solidFill>
                  <a:srgbClr val="5B9BD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1800" dirty="0" smtClean="0">
                <a:solidFill>
                  <a:srgbClr val="5B9BD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2019 </a:t>
            </a:r>
            <a:r>
              <a:rPr lang="lt-LT" altLang="lt-LT" sz="1800" dirty="0">
                <a:solidFill>
                  <a:srgbClr val="5B9BD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m.</a:t>
            </a:r>
            <a:endParaRPr lang="lt-LT" dirty="0"/>
          </a:p>
        </p:txBody>
      </p:sp>
      <p:graphicFrame>
        <p:nvGraphicFramePr>
          <p:cNvPr id="7" name="Turinio vietos rezervavimo ženklas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0479631"/>
              </p:ext>
            </p:extLst>
          </p:nvPr>
        </p:nvGraphicFramePr>
        <p:xfrm>
          <a:off x="998377" y="2347912"/>
          <a:ext cx="10366310" cy="2702666"/>
        </p:xfrm>
        <a:graphic>
          <a:graphicData uri="http://schemas.openxmlformats.org/drawingml/2006/table">
            <a:tbl>
              <a:tblPr/>
              <a:tblGrid>
                <a:gridCol w="2786536"/>
                <a:gridCol w="1268181"/>
                <a:gridCol w="1058457"/>
                <a:gridCol w="1138335"/>
                <a:gridCol w="1054359"/>
                <a:gridCol w="1520890"/>
                <a:gridCol w="1539552"/>
              </a:tblGrid>
              <a:tr h="675206">
                <a:tc rowSpan="2">
                  <a:txBody>
                    <a:bodyPr/>
                    <a:lstStyle/>
                    <a:p>
                      <a:pPr algn="l" fontAlgn="t"/>
                      <a:r>
                        <a:rPr lang="lt-LT" sz="20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Edukacinės kūrybinės programos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t-LT" sz="1400" b="1" i="1" u="none" strike="noStrike" kern="1200" dirty="0">
                          <a:solidFill>
                            <a:srgbClr val="203864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Metai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lt-LT" sz="1400" b="1" i="1" u="none" strike="noStrike" kern="1200" dirty="0" smtClean="0">
                          <a:solidFill>
                            <a:srgbClr val="203864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Pajamos</a:t>
                      </a:r>
                    </a:p>
                    <a:p>
                      <a:pPr algn="ctr" fontAlgn="b"/>
                      <a:r>
                        <a:rPr lang="lt-LT" sz="1400" b="1" i="1" u="none" strike="noStrike" kern="1200" dirty="0" err="1" smtClean="0">
                          <a:solidFill>
                            <a:srgbClr val="203864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Eur</a:t>
                      </a:r>
                      <a:endParaRPr lang="lt-LT" sz="1400" b="1" i="1" u="none" strike="noStrike" kern="1200" dirty="0">
                        <a:solidFill>
                          <a:srgbClr val="203864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t-LT" sz="1400" b="1" i="1" u="none" strike="noStrike" kern="1200" dirty="0">
                          <a:solidFill>
                            <a:srgbClr val="203864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Lankytojų skaičius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lt-LT" sz="1400" b="1" i="1" u="none" strike="noStrike" kern="1200" dirty="0" smtClean="0">
                          <a:solidFill>
                            <a:srgbClr val="203864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Pravestų edukacinių programų  </a:t>
                      </a:r>
                      <a:r>
                        <a:rPr lang="lt-LT" sz="1400" b="1" i="1" u="none" strike="noStrike" kern="1200" dirty="0">
                          <a:solidFill>
                            <a:srgbClr val="203864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skaičius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lt-LT" sz="1400" b="1" i="1" u="none" strike="noStrike" kern="1200" dirty="0" smtClean="0">
                          <a:solidFill>
                            <a:srgbClr val="203864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Parengtų</a:t>
                      </a:r>
                    </a:p>
                    <a:p>
                      <a:pPr algn="ctr" fontAlgn="b"/>
                      <a:r>
                        <a:rPr lang="lt-LT" sz="1400" b="1" i="1" u="none" strike="noStrike" kern="1200" dirty="0" smtClean="0">
                          <a:solidFill>
                            <a:srgbClr val="203864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edukacinių programų skaičius</a:t>
                      </a:r>
                      <a:endParaRPr lang="lt-LT" sz="1400" b="1" i="1" u="none" strike="noStrike" kern="1200" dirty="0">
                        <a:solidFill>
                          <a:srgbClr val="203864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447870"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1" i="1" u="none" strike="noStrike" kern="1200" dirty="0">
                          <a:solidFill>
                            <a:srgbClr val="203864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su bilietais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1" i="1" u="none" strike="noStrike" kern="1200" dirty="0">
                          <a:solidFill>
                            <a:srgbClr val="203864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be bilietų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</a:tr>
              <a:tr h="292590">
                <a:tc>
                  <a:txBody>
                    <a:bodyPr/>
                    <a:lstStyle/>
                    <a:p>
                      <a:pPr algn="l" fontAlgn="b"/>
                      <a:endParaRPr lang="lt-LT" sz="16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590">
                <a:tc>
                  <a:txBody>
                    <a:bodyPr/>
                    <a:lstStyle/>
                    <a:p>
                      <a:pPr algn="l" fontAlgn="ctr"/>
                      <a:r>
                        <a:rPr lang="lt-LT" sz="16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Dailės galerijos</a:t>
                      </a:r>
                      <a:r>
                        <a:rPr lang="lt-LT" sz="1600" b="1" i="0" u="none" strike="noStrike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skyriuje    Keramikos paviljone</a:t>
                      </a:r>
                      <a:endParaRPr lang="lt-LT" sz="16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t-LT" sz="1400" b="1" i="0" u="none" strike="noStrike" dirty="0" smtClean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 algn="ctr" fontAlgn="b"/>
                      <a:r>
                        <a:rPr lang="lt-LT" sz="14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2019</a:t>
                      </a:r>
                      <a:endParaRPr lang="lt-LT" sz="14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1697,50</a:t>
                      </a:r>
                      <a:endParaRPr lang="lt-LT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949</a:t>
                      </a:r>
                      <a:endParaRPr lang="lt-LT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358</a:t>
                      </a:r>
                      <a:endParaRPr lang="lt-LT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87</a:t>
                      </a:r>
                      <a:endParaRPr lang="lt-LT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24</a:t>
                      </a:r>
                      <a:endParaRPr lang="lt-LT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590">
                <a:tc>
                  <a:txBody>
                    <a:bodyPr/>
                    <a:lstStyle/>
                    <a:p>
                      <a:pPr algn="l" fontAlgn="b"/>
                      <a:endParaRPr lang="lt-LT" sz="16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t-LT" sz="10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t-LT" sz="10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t-LT" sz="10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t-LT" sz="10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t-LT" sz="10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590">
                <a:tc>
                  <a:txBody>
                    <a:bodyPr/>
                    <a:lstStyle/>
                    <a:p>
                      <a:pPr algn="l" fontAlgn="ctr"/>
                      <a:r>
                        <a:rPr lang="lt-LT" sz="16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Dailės galerijos skyriuje</a:t>
                      </a:r>
                      <a:r>
                        <a:rPr lang="lt-LT" sz="16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lt-LT" sz="1600" b="1" i="0" u="none" strike="noStrike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 algn="l" fontAlgn="ctr"/>
                      <a:r>
                        <a:rPr lang="lt-LT" sz="16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Fotografijos </a:t>
                      </a:r>
                      <a:r>
                        <a:rPr lang="lt-LT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galerijoje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2019</a:t>
                      </a:r>
                      <a:endParaRPr lang="lt-LT" sz="14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37,25</a:t>
                      </a:r>
                      <a:endParaRPr lang="lt-LT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47</a:t>
                      </a:r>
                      <a:endParaRPr lang="lt-LT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9</a:t>
                      </a:r>
                      <a:endParaRPr lang="lt-LT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lt-LT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lt-LT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1619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10242740" cy="1042416"/>
          </a:xfrm>
        </p:spPr>
        <p:txBody>
          <a:bodyPr/>
          <a:lstStyle/>
          <a:p>
            <a:r>
              <a:rPr lang="lt-LT" altLang="lt-LT" sz="2400" b="1" dirty="0" smtClean="0">
                <a:solidFill>
                  <a:srgbClr val="5B9BD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DAILĖS GALERIJOS EDUKACININĖ PAŽINTINĖ VEIKLA</a:t>
            </a:r>
            <a:r>
              <a:rPr lang="lt-LT" altLang="lt-LT" sz="1800" b="1" dirty="0">
                <a:solidFill>
                  <a:srgbClr val="5B9BD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lt-LT" altLang="lt-LT" sz="1800" b="1" dirty="0">
                <a:solidFill>
                  <a:srgbClr val="5B9BD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1800" dirty="0" smtClean="0">
                <a:solidFill>
                  <a:srgbClr val="5B9BD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2019 </a:t>
            </a:r>
            <a:r>
              <a:rPr lang="lt-LT" altLang="lt-LT" sz="1800" dirty="0">
                <a:solidFill>
                  <a:srgbClr val="5B9BD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m.</a:t>
            </a:r>
            <a:endParaRPr lang="lt-LT" dirty="0"/>
          </a:p>
        </p:txBody>
      </p:sp>
      <p:graphicFrame>
        <p:nvGraphicFramePr>
          <p:cNvPr id="7" name="Turinio vietos rezervavimo ženklas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585377"/>
              </p:ext>
            </p:extLst>
          </p:nvPr>
        </p:nvGraphicFramePr>
        <p:xfrm>
          <a:off x="998377" y="2347912"/>
          <a:ext cx="10366310" cy="2702666"/>
        </p:xfrm>
        <a:graphic>
          <a:graphicData uri="http://schemas.openxmlformats.org/drawingml/2006/table">
            <a:tbl>
              <a:tblPr/>
              <a:tblGrid>
                <a:gridCol w="2786536"/>
                <a:gridCol w="1268181"/>
                <a:gridCol w="1058457"/>
                <a:gridCol w="1138335"/>
                <a:gridCol w="1054359"/>
                <a:gridCol w="1520890"/>
                <a:gridCol w="1539552"/>
              </a:tblGrid>
              <a:tr h="675206">
                <a:tc rowSpan="2">
                  <a:txBody>
                    <a:bodyPr/>
                    <a:lstStyle/>
                    <a:p>
                      <a:pPr algn="l" fontAlgn="t"/>
                      <a:r>
                        <a:rPr lang="lt-LT" sz="20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Edukacinės </a:t>
                      </a:r>
                      <a:r>
                        <a:rPr lang="lt-LT" sz="20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pažintinės programos</a:t>
                      </a:r>
                      <a:endParaRPr lang="lt-LT" sz="20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t-LT" sz="1400" b="1" i="1" u="none" strike="noStrike" kern="1200" dirty="0">
                          <a:solidFill>
                            <a:srgbClr val="203864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Metai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lt-LT" sz="1400" b="1" i="1" u="none" strike="noStrike" kern="1200" dirty="0" smtClean="0">
                          <a:solidFill>
                            <a:srgbClr val="203864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Pajamos</a:t>
                      </a:r>
                    </a:p>
                    <a:p>
                      <a:pPr algn="ctr" fontAlgn="b"/>
                      <a:r>
                        <a:rPr lang="lt-LT" sz="1400" b="1" i="1" u="none" strike="noStrike" kern="1200" dirty="0" err="1" smtClean="0">
                          <a:solidFill>
                            <a:srgbClr val="203864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Eur</a:t>
                      </a:r>
                      <a:endParaRPr lang="lt-LT" sz="1400" b="1" i="1" u="none" strike="noStrike" kern="1200" dirty="0">
                        <a:solidFill>
                          <a:srgbClr val="203864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t-LT" sz="1400" b="1" i="1" u="none" strike="noStrike" kern="1200" dirty="0">
                          <a:solidFill>
                            <a:srgbClr val="203864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Lankytojų skaičius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lt-LT" sz="1400" b="1" i="1" u="none" strike="noStrike" kern="1200" dirty="0" smtClean="0">
                          <a:solidFill>
                            <a:srgbClr val="203864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Pravestų edukacinių programų  </a:t>
                      </a:r>
                      <a:r>
                        <a:rPr lang="lt-LT" sz="1400" b="1" i="1" u="none" strike="noStrike" kern="1200" dirty="0">
                          <a:solidFill>
                            <a:srgbClr val="203864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skaičius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lt-LT" sz="1400" b="1" i="1" u="none" strike="noStrike" kern="1200" dirty="0" smtClean="0">
                          <a:solidFill>
                            <a:srgbClr val="203864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Parengtų edukacinių programų skaičius</a:t>
                      </a:r>
                      <a:endParaRPr lang="lt-LT" sz="1400" b="1" i="1" u="none" strike="noStrike" kern="1200" dirty="0">
                        <a:solidFill>
                          <a:srgbClr val="203864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447870"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1" i="1" u="none" strike="noStrike" kern="1200" dirty="0">
                          <a:solidFill>
                            <a:srgbClr val="203864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su bilietais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1" i="1" u="none" strike="noStrike" kern="1200" dirty="0">
                          <a:solidFill>
                            <a:srgbClr val="203864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be bilietų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</a:tr>
              <a:tr h="292590">
                <a:tc>
                  <a:txBody>
                    <a:bodyPr/>
                    <a:lstStyle/>
                    <a:p>
                      <a:pPr algn="l" fontAlgn="b"/>
                      <a:endParaRPr lang="lt-LT" sz="16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590">
                <a:tc>
                  <a:txBody>
                    <a:bodyPr/>
                    <a:lstStyle/>
                    <a:p>
                      <a:pPr algn="l" fontAlgn="ctr"/>
                      <a:r>
                        <a:rPr lang="lt-LT" sz="16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Dailės galerijos</a:t>
                      </a:r>
                      <a:r>
                        <a:rPr lang="lt-LT" sz="1600" b="1" i="0" u="none" strike="noStrike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skyriuje </a:t>
                      </a:r>
                    </a:p>
                    <a:p>
                      <a:pPr algn="l" fontAlgn="ctr"/>
                      <a:r>
                        <a:rPr lang="lt-LT" sz="1600" b="1" i="0" u="none" strike="noStrike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Keramikos paviljone</a:t>
                      </a:r>
                      <a:endParaRPr lang="lt-LT" sz="16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2019</a:t>
                      </a:r>
                      <a:endParaRPr lang="lt-LT" sz="14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11</a:t>
                      </a:r>
                      <a:endParaRPr lang="lt-LT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22</a:t>
                      </a:r>
                      <a:endParaRPr lang="lt-LT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299</a:t>
                      </a:r>
                      <a:endParaRPr lang="lt-LT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53</a:t>
                      </a:r>
                      <a:endParaRPr lang="lt-LT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lt-LT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590">
                <a:tc>
                  <a:txBody>
                    <a:bodyPr/>
                    <a:lstStyle/>
                    <a:p>
                      <a:pPr algn="l" fontAlgn="b"/>
                      <a:endParaRPr lang="lt-LT" sz="16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t-LT" sz="1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t-LT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t-LT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t-LT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t-LT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590">
                <a:tc>
                  <a:txBody>
                    <a:bodyPr/>
                    <a:lstStyle/>
                    <a:p>
                      <a:pPr algn="l" fontAlgn="ctr"/>
                      <a:r>
                        <a:rPr lang="lt-LT" sz="16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Dailės galerijos skyriuje</a:t>
                      </a:r>
                    </a:p>
                    <a:p>
                      <a:pPr algn="l" fontAlgn="ctr"/>
                      <a:r>
                        <a:rPr lang="lt-LT" sz="16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Fotografijos </a:t>
                      </a:r>
                      <a:r>
                        <a:rPr lang="lt-LT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galerijoje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2019</a:t>
                      </a:r>
                    </a:p>
                    <a:p>
                      <a:pPr algn="ctr" fontAlgn="b"/>
                      <a:endParaRPr lang="lt-LT" sz="14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lt-LT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10</a:t>
                      </a:r>
                      <a:endParaRPr lang="lt-LT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217</a:t>
                      </a:r>
                      <a:endParaRPr lang="lt-LT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16</a:t>
                      </a:r>
                      <a:endParaRPr lang="lt-LT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lt-LT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8560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altLang="lt-LT" sz="2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DAILĖS GALERIJOS PROJEKTINĖ </a:t>
            </a:r>
            <a:r>
              <a:rPr lang="lt-LT" altLang="lt-LT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VEIKLA</a:t>
            </a:r>
            <a:r>
              <a:rPr lang="lt-LT" altLang="lt-LT" sz="1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lt-LT" altLang="lt-LT" sz="1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m.</a:t>
            </a:r>
            <a:endParaRPr lang="lt-LT" sz="18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Turinio vietos rezervavimo ženklas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7712154"/>
              </p:ext>
            </p:extLst>
          </p:nvPr>
        </p:nvGraphicFramePr>
        <p:xfrm>
          <a:off x="838200" y="1825625"/>
          <a:ext cx="10515600" cy="204216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628900"/>
                <a:gridCol w="2628900"/>
                <a:gridCol w="2628900"/>
                <a:gridCol w="26289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t-LT" sz="18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Finansuoti projektai</a:t>
                      </a:r>
                      <a:endParaRPr lang="lt-LT" sz="18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Gautas finansavimas</a:t>
                      </a:r>
                      <a:r>
                        <a:rPr lang="lt-LT" sz="18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(</a:t>
                      </a:r>
                      <a:r>
                        <a:rPr lang="lt-LT" sz="1800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Eur</a:t>
                      </a:r>
                      <a:r>
                        <a:rPr lang="lt-LT" sz="18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)</a:t>
                      </a:r>
                      <a:endParaRPr lang="lt-LT" sz="18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Iš</a:t>
                      </a:r>
                      <a:r>
                        <a:rPr lang="lt-LT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miesto savivaldybės (</a:t>
                      </a:r>
                      <a:r>
                        <a:rPr lang="lt-LT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Eur</a:t>
                      </a:r>
                      <a:r>
                        <a:rPr lang="lt-LT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)</a:t>
                      </a:r>
                      <a:endParaRPr lang="lt-LT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Iš kitų fondų (</a:t>
                      </a:r>
                      <a:r>
                        <a:rPr lang="lt-LT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Eur</a:t>
                      </a:r>
                      <a:r>
                        <a:rPr lang="lt-LT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)</a:t>
                      </a:r>
                      <a:endParaRPr lang="lt-LT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sz="16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„XXII Panevėžio tarptautinis keramikos simpoziumas“</a:t>
                      </a:r>
                      <a:endParaRPr lang="lt-LT" sz="16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21880</a:t>
                      </a:r>
                      <a:endParaRPr lang="lt-LT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6000</a:t>
                      </a:r>
                      <a:endParaRPr lang="lt-LT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15880</a:t>
                      </a:r>
                      <a:endParaRPr lang="lt-LT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sz="16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„Panevėžio tarptautinė fotografijos bienalė „Žmogus ir miestas 2019“</a:t>
                      </a:r>
                      <a:endParaRPr lang="lt-LT" sz="16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4500</a:t>
                      </a:r>
                      <a:endParaRPr lang="lt-LT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4500</a:t>
                      </a:r>
                      <a:endParaRPr lang="lt-LT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-</a:t>
                      </a:r>
                      <a:endParaRPr lang="lt-LT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2132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795068" y="1303294"/>
            <a:ext cx="10515600" cy="4338832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endParaRPr lang="lt-LT" altLang="lt-LT" sz="5400" dirty="0" smtClean="0">
              <a:solidFill>
                <a:srgbClr val="5B9BD5">
                  <a:lumMod val="50000"/>
                </a:srgbClr>
              </a:solidFill>
              <a:latin typeface="Arial"/>
              <a:ea typeface="+mj-ea"/>
              <a:cs typeface="+mj-cs"/>
            </a:endParaRPr>
          </a:p>
          <a:p>
            <a:pPr marL="0" indent="0" algn="ctr">
              <a:buNone/>
            </a:pPr>
            <a:r>
              <a:rPr lang="lt-LT" altLang="lt-LT" sz="5400" dirty="0" smtClean="0">
                <a:solidFill>
                  <a:srgbClr val="5B9BD5">
                    <a:lumMod val="50000"/>
                  </a:srgbClr>
                </a:solidFill>
                <a:latin typeface="Arial"/>
                <a:ea typeface="+mj-ea"/>
                <a:cs typeface="+mj-cs"/>
              </a:rPr>
              <a:t>Dailės galerijos 2019 </a:t>
            </a:r>
            <a:r>
              <a:rPr lang="lt-LT" altLang="lt-LT" sz="5400" dirty="0" err="1" smtClean="0">
                <a:solidFill>
                  <a:srgbClr val="5B9BD5">
                    <a:lumMod val="50000"/>
                  </a:srgbClr>
                </a:solidFill>
                <a:latin typeface="Arial"/>
                <a:ea typeface="+mj-ea"/>
                <a:cs typeface="+mj-cs"/>
              </a:rPr>
              <a:t>m</a:t>
            </a:r>
            <a:r>
              <a:rPr lang="lt-LT" altLang="lt-LT" sz="5400" dirty="0" smtClean="0">
                <a:solidFill>
                  <a:srgbClr val="5B9BD5">
                    <a:lumMod val="50000"/>
                  </a:srgbClr>
                </a:solidFill>
                <a:latin typeface="Arial"/>
                <a:ea typeface="+mj-ea"/>
                <a:cs typeface="+mj-cs"/>
              </a:rPr>
              <a:t>. veiklos rezultatams įtakos turėjo</a:t>
            </a:r>
            <a:endParaRPr lang="lt-LT" altLang="lt-LT" sz="5400" dirty="0">
              <a:solidFill>
                <a:srgbClr val="5B9BD5">
                  <a:lumMod val="50000"/>
                </a:srgbClr>
              </a:solidFill>
              <a:latin typeface="Arial"/>
              <a:ea typeface="+mj-ea"/>
              <a:cs typeface="+mj-cs"/>
            </a:endParaRPr>
          </a:p>
          <a:p>
            <a:pPr marL="0" indent="0" algn="ctr">
              <a:buNone/>
            </a:pPr>
            <a:r>
              <a:rPr lang="lt-LT" altLang="lt-LT" sz="5400" dirty="0" smtClean="0">
                <a:solidFill>
                  <a:srgbClr val="5B9BD5">
                    <a:lumMod val="50000"/>
                  </a:srgbClr>
                </a:solidFill>
                <a:latin typeface="Arial"/>
                <a:ea typeface="+mj-ea"/>
                <a:cs typeface="+mj-cs"/>
              </a:rPr>
              <a:t>2018 </a:t>
            </a:r>
            <a:r>
              <a:rPr lang="lt-LT" altLang="lt-LT" sz="5400" dirty="0" err="1" smtClean="0">
                <a:solidFill>
                  <a:srgbClr val="5B9BD5">
                    <a:lumMod val="50000"/>
                  </a:srgbClr>
                </a:solidFill>
                <a:latin typeface="Arial"/>
                <a:ea typeface="+mj-ea"/>
                <a:cs typeface="+mj-cs"/>
              </a:rPr>
              <a:t>m</a:t>
            </a:r>
            <a:r>
              <a:rPr lang="lt-LT" altLang="lt-LT" sz="5400" dirty="0" smtClean="0">
                <a:solidFill>
                  <a:srgbClr val="5B9BD5">
                    <a:lumMod val="50000"/>
                  </a:srgbClr>
                </a:solidFill>
                <a:latin typeface="Arial"/>
                <a:ea typeface="+mj-ea"/>
                <a:cs typeface="+mj-cs"/>
              </a:rPr>
              <a:t>. gruodžio </a:t>
            </a:r>
            <a:r>
              <a:rPr lang="lt-LT" altLang="lt-LT" sz="5400" dirty="0" err="1" smtClean="0">
                <a:solidFill>
                  <a:srgbClr val="5B9BD5">
                    <a:lumMod val="50000"/>
                  </a:srgbClr>
                </a:solidFill>
                <a:latin typeface="Arial"/>
                <a:ea typeface="+mj-ea"/>
                <a:cs typeface="+mj-cs"/>
              </a:rPr>
              <a:t>mėn</a:t>
            </a:r>
            <a:r>
              <a:rPr lang="lt-LT" altLang="lt-LT" sz="5400" dirty="0" smtClean="0">
                <a:solidFill>
                  <a:srgbClr val="5B9BD5">
                    <a:lumMod val="50000"/>
                  </a:srgbClr>
                </a:solidFill>
                <a:latin typeface="Arial"/>
                <a:ea typeface="+mj-ea"/>
                <a:cs typeface="+mj-cs"/>
              </a:rPr>
              <a:t>. prasidėjęs remontas, kurį planuojama pabaigti 2020 </a:t>
            </a:r>
            <a:r>
              <a:rPr lang="lt-LT" altLang="lt-LT" sz="5400" dirty="0" err="1" smtClean="0">
                <a:solidFill>
                  <a:srgbClr val="5B9BD5">
                    <a:lumMod val="50000"/>
                  </a:srgbClr>
                </a:solidFill>
                <a:latin typeface="Arial"/>
                <a:ea typeface="+mj-ea"/>
                <a:cs typeface="+mj-cs"/>
              </a:rPr>
              <a:t>m</a:t>
            </a:r>
            <a:r>
              <a:rPr lang="lt-LT" altLang="lt-LT" sz="5400" dirty="0" smtClean="0">
                <a:solidFill>
                  <a:srgbClr val="5B9BD5">
                    <a:lumMod val="50000"/>
                  </a:srgbClr>
                </a:solidFill>
                <a:latin typeface="Arial"/>
                <a:ea typeface="+mj-ea"/>
                <a:cs typeface="+mj-cs"/>
              </a:rPr>
              <a:t>. vasaros pabaigoje. </a:t>
            </a:r>
          </a:p>
          <a:p>
            <a:pPr marL="0" indent="0" algn="ctr">
              <a:buNone/>
            </a:pPr>
            <a:r>
              <a:rPr lang="lt-LT" altLang="lt-LT" sz="5400" dirty="0">
                <a:solidFill>
                  <a:srgbClr val="5B9BD5">
                    <a:lumMod val="50000"/>
                  </a:srgbClr>
                </a:solidFill>
                <a:latin typeface="Arial"/>
                <a:ea typeface="+mj-ea"/>
                <a:cs typeface="+mj-cs"/>
              </a:rPr>
              <a:t/>
            </a:r>
            <a:br>
              <a:rPr lang="lt-LT" altLang="lt-LT" sz="5400" dirty="0">
                <a:solidFill>
                  <a:srgbClr val="5B9BD5">
                    <a:lumMod val="50000"/>
                  </a:srgbClr>
                </a:solidFill>
                <a:latin typeface="Arial"/>
                <a:ea typeface="+mj-ea"/>
                <a:cs typeface="+mj-cs"/>
              </a:rPr>
            </a:b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65826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01624" y="365125"/>
            <a:ext cx="10515600" cy="1325563"/>
          </a:xfrm>
        </p:spPr>
        <p:txBody>
          <a:bodyPr>
            <a:normAutofit/>
          </a:bodyPr>
          <a:lstStyle/>
          <a:p>
            <a:r>
              <a:rPr lang="lt-LT" altLang="lt-LT" sz="2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DAILĖS GALERIJOS VEIKLA 2019 </a:t>
            </a:r>
            <a:r>
              <a:rPr lang="lt-LT" altLang="lt-LT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m. I-IV ketv.</a:t>
            </a:r>
            <a:endParaRPr lang="lt-LT" sz="2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Turinio vietos rezervavimo ženklas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3371783"/>
              </p:ext>
            </p:extLst>
          </p:nvPr>
        </p:nvGraphicFramePr>
        <p:xfrm>
          <a:off x="98911" y="1682152"/>
          <a:ext cx="9141418" cy="48398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Diagrama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6299514"/>
              </p:ext>
            </p:extLst>
          </p:nvPr>
        </p:nvGraphicFramePr>
        <p:xfrm>
          <a:off x="9256143" y="1690777"/>
          <a:ext cx="2751072" cy="48135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40696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8200" y="399630"/>
            <a:ext cx="10515600" cy="1325563"/>
          </a:xfrm>
        </p:spPr>
        <p:txBody>
          <a:bodyPr>
            <a:normAutofit/>
          </a:bodyPr>
          <a:lstStyle/>
          <a:p>
            <a:r>
              <a:rPr lang="lt-LT" altLang="lt-LT" sz="2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DAILĖS GALERIJOS VEIKLA PAGAL SRITIS </a:t>
            </a: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(proc</a:t>
            </a:r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  <a:r>
              <a:rPr lang="lt-LT" altLang="lt-LT" sz="1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lt-LT" altLang="lt-LT" sz="1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m.</a:t>
            </a:r>
            <a:endParaRPr lang="lt-LT" sz="18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9620955"/>
              </p:ext>
            </p:extLst>
          </p:nvPr>
        </p:nvGraphicFramePr>
        <p:xfrm>
          <a:off x="838200" y="1825624"/>
          <a:ext cx="10515600" cy="46404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Diagrama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78071581"/>
              </p:ext>
            </p:extLst>
          </p:nvPr>
        </p:nvGraphicFramePr>
        <p:xfrm>
          <a:off x="1923564" y="1731339"/>
          <a:ext cx="8189595" cy="4764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35762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altLang="lt-LT" sz="2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DAILĖS GALERIJOS UŽDIRBTOS </a:t>
            </a:r>
            <a:r>
              <a:rPr lang="lt-LT" altLang="lt-LT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PAJAMOS </a:t>
            </a:r>
            <a:r>
              <a:rPr lang="lt-LT" altLang="lt-LT" sz="2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PAGAL SRITIS </a:t>
            </a: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(proc</a:t>
            </a:r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  <a:r>
              <a:rPr lang="lt-LT" altLang="lt-LT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lt-LT" altLang="lt-LT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2019 </a:t>
            </a:r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m.</a:t>
            </a:r>
            <a:endParaRPr lang="lt-LT" sz="18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9678591"/>
              </p:ext>
            </p:extLst>
          </p:nvPr>
        </p:nvGraphicFramePr>
        <p:xfrm>
          <a:off x="838200" y="1817387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Diagrama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3901300"/>
              </p:ext>
            </p:extLst>
          </p:nvPr>
        </p:nvGraphicFramePr>
        <p:xfrm>
          <a:off x="2269878" y="1767624"/>
          <a:ext cx="7370445" cy="44729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60833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altLang="lt-LT" sz="2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DAILĖS</a:t>
            </a:r>
            <a:r>
              <a:rPr lang="lt-LT" altLang="lt-LT" sz="18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altLang="lt-LT" sz="2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GALERIJOS </a:t>
            </a:r>
            <a:r>
              <a:rPr lang="lt-LT" altLang="lt-LT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LANKYTOJAI </a:t>
            </a:r>
            <a:r>
              <a:rPr lang="lt-LT" altLang="lt-LT" sz="2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PAGAL VEIKLOS SRITIS </a:t>
            </a: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(proc.)</a:t>
            </a:r>
            <a:b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m.</a:t>
            </a:r>
            <a:endParaRPr lang="lt-LT" sz="18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6249077"/>
              </p:ext>
            </p:extLst>
          </p:nvPr>
        </p:nvGraphicFramePr>
        <p:xfrm>
          <a:off x="838200" y="1825625"/>
          <a:ext cx="10515600" cy="41552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Diagrama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5275983"/>
              </p:ext>
            </p:extLst>
          </p:nvPr>
        </p:nvGraphicFramePr>
        <p:xfrm>
          <a:off x="1699405" y="1457325"/>
          <a:ext cx="8116108" cy="49175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80485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21079"/>
          </a:xfrm>
        </p:spPr>
        <p:txBody>
          <a:bodyPr>
            <a:normAutofit/>
          </a:bodyPr>
          <a:lstStyle/>
          <a:p>
            <a:r>
              <a:rPr lang="lt-LT" altLang="lt-LT" sz="1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DAILĖS GALERIJOS PARODINĖ VEIKLA</a:t>
            </a:r>
            <a:r>
              <a:rPr lang="lt-LT" altLang="lt-LT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lt-LT" altLang="lt-LT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2019 </a:t>
            </a:r>
            <a:r>
              <a:rPr lang="lt-LT" altLang="lt-LT" sz="14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lt-LT" altLang="lt-LT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lt-LT" sz="18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709127" y="1612083"/>
            <a:ext cx="10767525" cy="4842587"/>
          </a:xfrm>
          <a:pattFill prst="smGrid">
            <a:fgClr>
              <a:schemeClr val="accent5">
                <a:lumMod val="20000"/>
                <a:lumOff val="80000"/>
              </a:schemeClr>
            </a:fgClr>
            <a:bgClr>
              <a:schemeClr val="bg1"/>
            </a:bgClr>
          </a:pattFill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lt-LT" altLang="lt-LT" sz="2400" b="1" i="1" dirty="0" smtClean="0">
                <a:solidFill>
                  <a:srgbClr val="C00000"/>
                </a:solidFill>
              </a:rPr>
              <a:t>										 2019 </a:t>
            </a:r>
            <a:r>
              <a:rPr lang="lt-LT" altLang="lt-LT" sz="2400" b="1" i="1" dirty="0" err="1" smtClean="0">
                <a:solidFill>
                  <a:srgbClr val="C00000"/>
                </a:solidFill>
              </a:rPr>
              <a:t>m</a:t>
            </a:r>
            <a:r>
              <a:rPr lang="lt-LT" altLang="lt-LT" sz="2400" b="1" i="1" dirty="0" smtClean="0">
                <a:solidFill>
                  <a:srgbClr val="C00000"/>
                </a:solidFill>
              </a:rPr>
              <a:t>.</a:t>
            </a:r>
          </a:p>
          <a:p>
            <a:pPr>
              <a:buNone/>
            </a:pPr>
            <a:r>
              <a:rPr lang="lt-LT" altLang="lt-LT" sz="2400" b="1" i="1" dirty="0" smtClean="0">
                <a:solidFill>
                  <a:srgbClr val="C00000"/>
                </a:solidFill>
              </a:rPr>
              <a:t> Surengta </a:t>
            </a:r>
            <a:r>
              <a:rPr lang="lt-LT" altLang="lt-LT" sz="2400" b="1" i="1" dirty="0">
                <a:solidFill>
                  <a:srgbClr val="C00000"/>
                </a:solidFill>
              </a:rPr>
              <a:t>parodų:</a:t>
            </a:r>
          </a:p>
          <a:p>
            <a:pPr lvl="6"/>
            <a:r>
              <a:rPr lang="lt-LT" altLang="lt-LT" dirty="0">
                <a:solidFill>
                  <a:schemeClr val="tx2">
                    <a:lumMod val="75000"/>
                  </a:schemeClr>
                </a:solidFill>
              </a:rPr>
              <a:t>Dailės  galerijos skyriuje Keramikos paviljone	    	      </a:t>
            </a:r>
            <a:r>
              <a:rPr lang="lt-LT" altLang="lt-LT" sz="2000" b="1" dirty="0">
                <a:solidFill>
                  <a:srgbClr val="002060"/>
                </a:solidFill>
              </a:rPr>
              <a:t>8</a:t>
            </a:r>
            <a:r>
              <a:rPr lang="lt-LT" altLang="lt-LT" dirty="0">
                <a:solidFill>
                  <a:schemeClr val="tx2">
                    <a:lumMod val="75000"/>
                  </a:schemeClr>
                </a:solidFill>
              </a:rPr>
              <a:t>	        </a:t>
            </a:r>
            <a:r>
              <a:rPr lang="lt-LT" altLang="lt-LT" sz="2000" b="1" dirty="0">
                <a:solidFill>
                  <a:srgbClr val="002060"/>
                </a:solidFill>
              </a:rPr>
              <a:t>	</a:t>
            </a:r>
          </a:p>
          <a:p>
            <a:pPr lvl="6"/>
            <a:r>
              <a:rPr lang="lt-LT" altLang="lt-LT" dirty="0">
                <a:solidFill>
                  <a:schemeClr val="tx2"/>
                </a:solidFill>
              </a:rPr>
              <a:t>Dailės galerijos skyriuje Fotografijos galerijoje		      </a:t>
            </a:r>
            <a:r>
              <a:rPr lang="lt-LT" altLang="lt-LT" sz="2000" b="1" dirty="0">
                <a:solidFill>
                  <a:schemeClr val="tx2">
                    <a:lumMod val="75000"/>
                  </a:schemeClr>
                </a:solidFill>
              </a:rPr>
              <a:t>10</a:t>
            </a:r>
          </a:p>
          <a:p>
            <a:pPr lvl="6"/>
            <a:r>
              <a:rPr lang="lt-LT" altLang="lt-LT" dirty="0">
                <a:solidFill>
                  <a:schemeClr val="tx2"/>
                </a:solidFill>
              </a:rPr>
              <a:t>Kitose </a:t>
            </a:r>
            <a:r>
              <a:rPr lang="lt-LT" altLang="lt-LT" dirty="0" smtClean="0">
                <a:solidFill>
                  <a:schemeClr val="tx2"/>
                </a:solidFill>
              </a:rPr>
              <a:t>erdvėse					</a:t>
            </a:r>
            <a:r>
              <a:rPr lang="lt-LT" altLang="lt-LT" b="1" dirty="0" smtClean="0">
                <a:solidFill>
                  <a:schemeClr val="tx2"/>
                </a:solidFill>
              </a:rPr>
              <a:t>      </a:t>
            </a:r>
            <a:r>
              <a:rPr lang="lt-LT" altLang="lt-LT" sz="2100" b="1" dirty="0" smtClean="0">
                <a:solidFill>
                  <a:schemeClr val="accent1">
                    <a:lumMod val="50000"/>
                  </a:schemeClr>
                </a:solidFill>
              </a:rPr>
              <a:t>16</a:t>
            </a:r>
            <a:endParaRPr lang="lt-LT" altLang="lt-LT" sz="2100" b="1" i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None/>
            </a:pPr>
            <a:r>
              <a:rPr lang="lt-LT" altLang="lt-LT" sz="2400" b="1" i="1" dirty="0">
                <a:solidFill>
                  <a:srgbClr val="C00000"/>
                </a:solidFill>
              </a:rPr>
              <a:t>Vidutiniškai per dieną parodą aplankė lankytojų:</a:t>
            </a:r>
          </a:p>
          <a:p>
            <a:pPr lvl="6"/>
            <a:r>
              <a:rPr lang="lt-LT" altLang="lt-LT" dirty="0">
                <a:solidFill>
                  <a:schemeClr val="tx2">
                    <a:lumMod val="75000"/>
                  </a:schemeClr>
                </a:solidFill>
              </a:rPr>
              <a:t>Dailės  galerijos skyriuje Keramikos paviljone 		      </a:t>
            </a:r>
            <a:r>
              <a:rPr lang="lt-LT" altLang="lt-LT" sz="2000" b="1" dirty="0">
                <a:solidFill>
                  <a:srgbClr val="002060"/>
                </a:solidFill>
              </a:rPr>
              <a:t>10</a:t>
            </a:r>
            <a:r>
              <a:rPr lang="lt-LT" altLang="lt-LT" dirty="0">
                <a:solidFill>
                  <a:schemeClr val="tx2">
                    <a:lumMod val="75000"/>
                  </a:schemeClr>
                </a:solidFill>
              </a:rPr>
              <a:t>	        </a:t>
            </a:r>
            <a:r>
              <a:rPr lang="lt-LT" altLang="lt-LT" sz="2000" b="1" dirty="0">
                <a:solidFill>
                  <a:srgbClr val="002060"/>
                </a:solidFill>
              </a:rPr>
              <a:t>	</a:t>
            </a:r>
            <a:endParaRPr lang="lt-LT" altLang="lt-LT" sz="2000" b="1" dirty="0">
              <a:solidFill>
                <a:srgbClr val="C00000"/>
              </a:solidFill>
            </a:endParaRPr>
          </a:p>
          <a:p>
            <a:pPr lvl="6"/>
            <a:r>
              <a:rPr lang="lt-LT" altLang="lt-LT" dirty="0" smtClean="0">
                <a:solidFill>
                  <a:schemeClr val="tx2"/>
                </a:solidFill>
              </a:rPr>
              <a:t>Dailės galerijos skyriuje Fotografijos galerijoje		      </a:t>
            </a:r>
            <a:r>
              <a:rPr lang="lt-LT" altLang="lt-LT" sz="2000" b="1" dirty="0" smtClean="0">
                <a:solidFill>
                  <a:srgbClr val="002060"/>
                </a:solidFill>
              </a:rPr>
              <a:t>5</a:t>
            </a:r>
            <a:endParaRPr lang="lt-LT" altLang="lt-LT" sz="2400" b="1" i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lt-LT" altLang="lt-LT" sz="2400" b="1" i="1" dirty="0">
                <a:solidFill>
                  <a:srgbClr val="C00000"/>
                </a:solidFill>
              </a:rPr>
              <a:t>Surinkta pajamų (</a:t>
            </a:r>
            <a:r>
              <a:rPr lang="lt-LT" altLang="lt-LT" sz="2400" b="1" i="1" dirty="0" err="1">
                <a:solidFill>
                  <a:srgbClr val="C00000"/>
                </a:solidFill>
              </a:rPr>
              <a:t>Eur</a:t>
            </a:r>
            <a:r>
              <a:rPr lang="lt-LT" altLang="lt-LT" sz="2400" b="1" i="1" dirty="0">
                <a:solidFill>
                  <a:srgbClr val="C00000"/>
                </a:solidFill>
              </a:rPr>
              <a:t>):</a:t>
            </a:r>
          </a:p>
          <a:p>
            <a:pPr lvl="6"/>
            <a:r>
              <a:rPr lang="lt-LT" altLang="lt-LT" dirty="0">
                <a:solidFill>
                  <a:schemeClr val="tx2">
                    <a:lumMod val="75000"/>
                  </a:schemeClr>
                </a:solidFill>
              </a:rPr>
              <a:t>Dailės  galerijos skyriuje Keramikos paviljone 	                     </a:t>
            </a:r>
            <a:r>
              <a:rPr lang="lt-LT" altLang="lt-LT" sz="2000" b="1" dirty="0">
                <a:solidFill>
                  <a:srgbClr val="002060"/>
                </a:solidFill>
              </a:rPr>
              <a:t>1150,50	</a:t>
            </a:r>
            <a:endParaRPr lang="lt-LT" altLang="lt-LT" sz="2000" b="1" dirty="0">
              <a:solidFill>
                <a:srgbClr val="C00000"/>
              </a:solidFill>
            </a:endParaRPr>
          </a:p>
          <a:p>
            <a:pPr lvl="6">
              <a:lnSpc>
                <a:spcPct val="100000"/>
              </a:lnSpc>
            </a:pPr>
            <a:r>
              <a:rPr lang="lt-LT" altLang="lt-LT" dirty="0">
                <a:solidFill>
                  <a:schemeClr val="tx2"/>
                </a:solidFill>
              </a:rPr>
              <a:t>Dailės galerijos skyriuje Fotografijos galerijoje </a:t>
            </a:r>
            <a:r>
              <a:rPr lang="lt-LT" altLang="lt-LT" dirty="0">
                <a:solidFill>
                  <a:srgbClr val="FF6600"/>
                </a:solidFill>
              </a:rPr>
              <a:t>		   </a:t>
            </a:r>
            <a:r>
              <a:rPr lang="lt-LT" altLang="lt-LT" sz="2000" b="1" dirty="0">
                <a:solidFill>
                  <a:srgbClr val="002060"/>
                </a:solidFill>
              </a:rPr>
              <a:t>450,75</a:t>
            </a:r>
            <a:r>
              <a:rPr lang="lt-LT" altLang="lt-LT" dirty="0">
                <a:solidFill>
                  <a:srgbClr val="FF6600"/>
                </a:solidFill>
              </a:rPr>
              <a:t>	 </a:t>
            </a:r>
          </a:p>
          <a:p>
            <a:pPr>
              <a:buNone/>
            </a:pPr>
            <a:r>
              <a:rPr lang="lt-LT" altLang="lt-LT" sz="2400" b="1" i="1" dirty="0">
                <a:solidFill>
                  <a:srgbClr val="C00000"/>
                </a:solidFill>
              </a:rPr>
              <a:t>Vidutiniškai per dieną uždirbta pajamų (</a:t>
            </a:r>
            <a:r>
              <a:rPr lang="lt-LT" altLang="lt-LT" sz="2400" b="1" i="1" dirty="0" err="1">
                <a:solidFill>
                  <a:srgbClr val="C00000"/>
                </a:solidFill>
              </a:rPr>
              <a:t>Eur</a:t>
            </a:r>
            <a:r>
              <a:rPr lang="lt-LT" altLang="lt-LT" sz="2400" b="1" i="1" dirty="0">
                <a:solidFill>
                  <a:srgbClr val="C00000"/>
                </a:solidFill>
              </a:rPr>
              <a:t>):</a:t>
            </a:r>
          </a:p>
          <a:p>
            <a:pPr lvl="6">
              <a:lnSpc>
                <a:spcPct val="110000"/>
              </a:lnSpc>
            </a:pPr>
            <a:r>
              <a:rPr lang="lt-LT" altLang="lt-LT" dirty="0">
                <a:solidFill>
                  <a:schemeClr val="tx2">
                    <a:lumMod val="75000"/>
                  </a:schemeClr>
                </a:solidFill>
              </a:rPr>
              <a:t>Dailės  galerijos skyriuje Keramikos paviljone 	 	      </a:t>
            </a:r>
            <a:r>
              <a:rPr lang="lt-LT" altLang="lt-LT" sz="2000" b="1" dirty="0">
                <a:solidFill>
                  <a:srgbClr val="002060"/>
                </a:solidFill>
              </a:rPr>
              <a:t>5</a:t>
            </a:r>
            <a:r>
              <a:rPr lang="lt-LT" altLang="lt-LT" dirty="0">
                <a:solidFill>
                  <a:schemeClr val="tx2">
                    <a:lumMod val="75000"/>
                  </a:schemeClr>
                </a:solidFill>
              </a:rPr>
              <a:t>	        </a:t>
            </a:r>
            <a:r>
              <a:rPr lang="lt-LT" altLang="lt-LT" sz="2000" b="1" dirty="0">
                <a:solidFill>
                  <a:srgbClr val="002060"/>
                </a:solidFill>
              </a:rPr>
              <a:t>	</a:t>
            </a:r>
            <a:endParaRPr lang="lt-LT" altLang="lt-LT" sz="2000" b="1" dirty="0">
              <a:solidFill>
                <a:srgbClr val="C00000"/>
              </a:solidFill>
            </a:endParaRPr>
          </a:p>
          <a:p>
            <a:pPr lvl="6"/>
            <a:r>
              <a:rPr lang="lt-LT" altLang="lt-LT" dirty="0">
                <a:solidFill>
                  <a:schemeClr val="tx2"/>
                </a:solidFill>
              </a:rPr>
              <a:t>Dailės galerijos skyriuje Fotografijos galerijoje </a:t>
            </a:r>
            <a:r>
              <a:rPr lang="lt-LT" altLang="lt-LT" dirty="0">
                <a:solidFill>
                  <a:srgbClr val="FF6600"/>
                </a:solidFill>
              </a:rPr>
              <a:t>		      </a:t>
            </a:r>
            <a:r>
              <a:rPr lang="lt-LT" altLang="lt-LT" sz="2000" b="1" dirty="0">
                <a:solidFill>
                  <a:srgbClr val="002060"/>
                </a:solidFill>
              </a:rPr>
              <a:t>2</a:t>
            </a:r>
            <a:r>
              <a:rPr lang="lt-LT" altLang="lt-LT" dirty="0">
                <a:solidFill>
                  <a:srgbClr val="FF6600"/>
                </a:solidFill>
              </a:rPr>
              <a:t>	       </a:t>
            </a:r>
            <a:endParaRPr lang="lt-LT" sz="2000" b="1" dirty="0">
              <a:solidFill>
                <a:srgbClr val="C00000"/>
              </a:solidFill>
            </a:endParaRPr>
          </a:p>
          <a:p>
            <a:pPr lvl="6">
              <a:lnSpc>
                <a:spcPct val="100000"/>
              </a:lnSpc>
            </a:pPr>
            <a:endParaRPr lang="lt-LT" altLang="lt-LT" dirty="0" smtClean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9041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10776824" cy="895739"/>
          </a:xfrm>
        </p:spPr>
        <p:txBody>
          <a:bodyPr>
            <a:normAutofit/>
          </a:bodyPr>
          <a:lstStyle/>
          <a:p>
            <a:r>
              <a:rPr lang="lt-LT" altLang="lt-LT" sz="2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DAILĖS GALERIJOS PARODINĖ </a:t>
            </a:r>
            <a:r>
              <a:rPr lang="lt-LT" altLang="lt-LT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VEIKLA</a:t>
            </a:r>
            <a:br>
              <a:rPr lang="lt-LT" altLang="lt-LT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m.</a:t>
            </a:r>
            <a:endParaRPr lang="lt-LT" sz="1800" dirty="0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 rot="10800000" flipV="1">
            <a:off x="872445" y="1588851"/>
            <a:ext cx="10711510" cy="601824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lt-LT" altLang="lt-LT" sz="1800" b="1" i="1" dirty="0">
                <a:solidFill>
                  <a:srgbClr val="C00000"/>
                </a:solidFill>
              </a:rPr>
              <a:t>LANKOMIAUSIOS DAILĖS </a:t>
            </a:r>
            <a:r>
              <a:rPr lang="lt-LT" altLang="lt-LT" sz="1800" b="1" i="1" dirty="0" smtClean="0">
                <a:solidFill>
                  <a:srgbClr val="C00000"/>
                </a:solidFill>
              </a:rPr>
              <a:t>GALERIJOS SKYRIAUS KERAMIKOS PAVILJONO </a:t>
            </a:r>
            <a:r>
              <a:rPr lang="lt-LT" altLang="lt-LT" sz="1800" b="1" i="1" dirty="0">
                <a:solidFill>
                  <a:srgbClr val="C00000"/>
                </a:solidFill>
              </a:rPr>
              <a:t>PARODOS </a:t>
            </a:r>
          </a:p>
          <a:p>
            <a:pPr>
              <a:lnSpc>
                <a:spcPct val="80000"/>
              </a:lnSpc>
            </a:pPr>
            <a:r>
              <a:rPr lang="lt-LT" altLang="lt-LT" i="1" dirty="0">
                <a:solidFill>
                  <a:srgbClr val="C00000"/>
                </a:solidFill>
              </a:rPr>
              <a:t>(pagal </a:t>
            </a:r>
            <a:r>
              <a:rPr lang="lt-LT" altLang="lt-LT" i="1" dirty="0" smtClean="0">
                <a:solidFill>
                  <a:srgbClr val="C00000"/>
                </a:solidFill>
              </a:rPr>
              <a:t>lankytojų skaičių)</a:t>
            </a:r>
            <a:endParaRPr lang="lt-LT" altLang="lt-LT" i="1" dirty="0">
              <a:solidFill>
                <a:srgbClr val="C00000"/>
              </a:solidFill>
            </a:endParaRPr>
          </a:p>
          <a:p>
            <a:pPr>
              <a:lnSpc>
                <a:spcPct val="80000"/>
              </a:lnSpc>
            </a:pPr>
            <a:endParaRPr lang="lt-LT" altLang="lt-LT" i="1" dirty="0">
              <a:solidFill>
                <a:srgbClr val="C00000"/>
              </a:solidFill>
            </a:endParaRPr>
          </a:p>
          <a:p>
            <a:endParaRPr lang="lt-LT" dirty="0"/>
          </a:p>
        </p:txBody>
      </p:sp>
      <p:graphicFrame>
        <p:nvGraphicFramePr>
          <p:cNvPr id="7" name="Turinio vietos rezervavimo ženklas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9916587"/>
              </p:ext>
            </p:extLst>
          </p:nvPr>
        </p:nvGraphicFramePr>
        <p:xfrm>
          <a:off x="969148" y="2380892"/>
          <a:ext cx="9831124" cy="36687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8520"/>
                <a:gridCol w="1475117"/>
                <a:gridCol w="1570007"/>
                <a:gridCol w="1397480"/>
              </a:tblGrid>
              <a:tr h="535821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lt-LT" sz="1600" b="1" i="1" u="none" strike="noStrike" dirty="0">
                          <a:solidFill>
                            <a:srgbClr val="1F4E79"/>
                          </a:solidFill>
                          <a:effectLst/>
                          <a:latin typeface="+mn-lt"/>
                        </a:rPr>
                        <a:t>Parodos pavadinimas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lt-LT" sz="1600" b="1" i="1" u="none" strike="noStrike" dirty="0">
                          <a:solidFill>
                            <a:srgbClr val="1F4E79"/>
                          </a:solidFill>
                          <a:effectLst/>
                          <a:latin typeface="+mn-lt"/>
                        </a:rPr>
                        <a:t>Lankytojų skaičius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</a:tr>
              <a:tr h="760450"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1" i="1" u="none" strike="noStrike" dirty="0">
                          <a:solidFill>
                            <a:srgbClr val="1F4E79"/>
                          </a:solidFill>
                          <a:effectLst/>
                          <a:latin typeface="+mn-lt"/>
                        </a:rPr>
                        <a:t>su bilietais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1" i="1" u="none" strike="noStrike" dirty="0">
                          <a:solidFill>
                            <a:srgbClr val="1F4E79"/>
                          </a:solidFill>
                          <a:effectLst/>
                          <a:latin typeface="+mn-lt"/>
                        </a:rPr>
                        <a:t>be bilietų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1" i="1" u="none" strike="noStrike" dirty="0">
                          <a:solidFill>
                            <a:srgbClr val="1F4E79"/>
                          </a:solidFill>
                          <a:effectLst/>
                          <a:latin typeface="+mn-lt"/>
                        </a:rPr>
                        <a:t>iš viso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461081">
                <a:tc>
                  <a:txBody>
                    <a:bodyPr/>
                    <a:lstStyle/>
                    <a:p>
                      <a:pPr algn="l" fontAlgn="ctr"/>
                      <a:r>
                        <a:rPr lang="lt-LT" sz="14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XXII Panevėžio tarptautinio keramikos simpoziumo kūrinių paroda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322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230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552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1081"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Eugenijaus </a:t>
                      </a:r>
                      <a:r>
                        <a:rPr lang="lt-LT" sz="14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Čibinsko</a:t>
                      </a:r>
                      <a:r>
                        <a:rPr lang="lt-LT" sz="14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paroda „Sąmoningi atsitiktinumai“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185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321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506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1081">
                <a:tc>
                  <a:txBody>
                    <a:bodyPr/>
                    <a:lstStyle/>
                    <a:p>
                      <a:pPr algn="l" fontAlgn="ctr"/>
                      <a:r>
                        <a:rPr lang="lt-LT" sz="14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Beatričės </a:t>
                      </a:r>
                      <a:r>
                        <a:rPr lang="lt-LT" sz="14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Kelerienės</a:t>
                      </a:r>
                      <a:r>
                        <a:rPr lang="lt-LT" sz="14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lt-LT" sz="14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anagamos</a:t>
                      </a:r>
                      <a:r>
                        <a:rPr lang="lt-LT" sz="14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keramikos paroda „5 objektai 6 stichijos“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246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225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471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635"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Paroda „</a:t>
                      </a:r>
                      <a:r>
                        <a:rPr lang="lt-LT" sz="14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Keramiada</a:t>
                      </a:r>
                      <a:r>
                        <a:rPr lang="lt-LT" sz="14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“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262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354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635"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Eglės </a:t>
                      </a:r>
                      <a:r>
                        <a:rPr lang="lt-LT" sz="14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Einikytės-Narkevičienės</a:t>
                      </a:r>
                      <a:r>
                        <a:rPr lang="lt-LT" sz="14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paroda „</a:t>
                      </a:r>
                      <a:r>
                        <a:rPr lang="lt-LT" sz="14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InSide-OutSide“</a:t>
                      </a:r>
                      <a:endParaRPr lang="lt-LT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156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117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273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5759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10776824" cy="895739"/>
          </a:xfrm>
        </p:spPr>
        <p:txBody>
          <a:bodyPr>
            <a:normAutofit/>
          </a:bodyPr>
          <a:lstStyle/>
          <a:p>
            <a:r>
              <a:rPr lang="lt-LT" altLang="lt-LT" sz="2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DAILĖS GALERIJOS PARODINĖ VEIKLA</a:t>
            </a:r>
            <a:r>
              <a:rPr lang="lt-LT" altLang="lt-LT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lt-LT" altLang="lt-LT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m.</a:t>
            </a:r>
            <a:endParaRPr lang="lt-LT" sz="1800" dirty="0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 rot="10800000" flipV="1">
            <a:off x="872445" y="1588851"/>
            <a:ext cx="10711510" cy="601824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lt-LT" altLang="lt-LT" sz="1800" b="1" i="1" dirty="0">
                <a:solidFill>
                  <a:srgbClr val="C00000"/>
                </a:solidFill>
              </a:rPr>
              <a:t>LANKOMIAUSIOS </a:t>
            </a:r>
            <a:r>
              <a:rPr lang="lt-LT" altLang="lt-LT" sz="1800" b="1" i="1" dirty="0" smtClean="0">
                <a:solidFill>
                  <a:srgbClr val="C00000"/>
                </a:solidFill>
              </a:rPr>
              <a:t>DAILĖS GALERIJOS SKYRIAUS FOTOGRAFIJOS </a:t>
            </a:r>
            <a:r>
              <a:rPr lang="lt-LT" altLang="lt-LT" sz="1800" b="1" i="1" dirty="0">
                <a:solidFill>
                  <a:srgbClr val="C00000"/>
                </a:solidFill>
              </a:rPr>
              <a:t>GALERIJOS PARODOS </a:t>
            </a:r>
          </a:p>
          <a:p>
            <a:r>
              <a:rPr lang="lt-LT" altLang="lt-LT" i="1" dirty="0">
                <a:solidFill>
                  <a:srgbClr val="C00000"/>
                </a:solidFill>
              </a:rPr>
              <a:t>(pagal lankytojų skaičių)</a:t>
            </a:r>
          </a:p>
          <a:p>
            <a:endParaRPr lang="lt-LT" dirty="0"/>
          </a:p>
        </p:txBody>
      </p:sp>
      <p:graphicFrame>
        <p:nvGraphicFramePr>
          <p:cNvPr id="7" name="Turinio vietos rezervavimo ženklas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4365022"/>
              </p:ext>
            </p:extLst>
          </p:nvPr>
        </p:nvGraphicFramePr>
        <p:xfrm>
          <a:off x="1053602" y="2363637"/>
          <a:ext cx="9669032" cy="39949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6813"/>
                <a:gridCol w="1483743"/>
                <a:gridCol w="1440612"/>
                <a:gridCol w="1457864"/>
              </a:tblGrid>
              <a:tr h="447074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lt-LT" sz="1600" b="1" i="1" u="none" strike="noStrike" dirty="0">
                          <a:solidFill>
                            <a:srgbClr val="1F4E79"/>
                          </a:solidFill>
                          <a:effectLst/>
                          <a:latin typeface="+mn-lt"/>
                        </a:rPr>
                        <a:t>Parodos pavadinimas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lt-LT" sz="1600" b="1" i="1" u="none" strike="noStrike" dirty="0" smtClean="0">
                          <a:solidFill>
                            <a:srgbClr val="1F4E79"/>
                          </a:solidFill>
                          <a:effectLst/>
                          <a:latin typeface="Arial" panose="020B0604020202020204" pitchFamily="34" charset="0"/>
                        </a:rPr>
                        <a:t>Lankytojų skaičius</a:t>
                      </a:r>
                      <a:endParaRPr lang="lt-LT" sz="1600" b="1" i="1" u="none" strike="noStrike" dirty="0">
                        <a:solidFill>
                          <a:srgbClr val="1F4E7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</a:tr>
              <a:tr h="921955"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1" i="1" u="none" strike="noStrike" dirty="0">
                          <a:solidFill>
                            <a:srgbClr val="1F4E79"/>
                          </a:solidFill>
                          <a:effectLst/>
                          <a:latin typeface="+mn-lt"/>
                        </a:rPr>
                        <a:t>su bilietais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1" i="1" u="none" strike="noStrike" dirty="0">
                          <a:solidFill>
                            <a:srgbClr val="1F4E79"/>
                          </a:solidFill>
                          <a:effectLst/>
                          <a:latin typeface="+mn-lt"/>
                        </a:rPr>
                        <a:t>be bilietų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1" i="1" u="none" strike="noStrike" dirty="0">
                          <a:solidFill>
                            <a:srgbClr val="1F4E79"/>
                          </a:solidFill>
                          <a:effectLst/>
                          <a:latin typeface="+mn-lt"/>
                        </a:rPr>
                        <a:t>iš viso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582477">
                <a:tc>
                  <a:txBody>
                    <a:bodyPr/>
                    <a:lstStyle/>
                    <a:p>
                      <a:pPr algn="l" fontAlgn="ctr"/>
                      <a:r>
                        <a:rPr lang="lt-LT" sz="14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Panevėžio fotografų draugijos fotografijų paroda „Portretas be veido“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130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181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4214">
                <a:tc>
                  <a:txBody>
                    <a:bodyPr/>
                    <a:lstStyle/>
                    <a:p>
                      <a:pPr algn="l" fontAlgn="ctr"/>
                      <a:r>
                        <a:rPr lang="lt-LT" sz="14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Kristian</a:t>
                      </a:r>
                      <a:r>
                        <a:rPr lang="lt-LT" sz="14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lt-LT" sz="14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Saks</a:t>
                      </a:r>
                      <a:r>
                        <a:rPr lang="lt-LT" sz="14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lt-LT" sz="14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(Estija</a:t>
                      </a:r>
                      <a:r>
                        <a:rPr lang="lt-LT" sz="14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) fotografijų paroda „Saulė skardinėje“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smGrid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87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smGrid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smGrid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167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smGrid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513184">
                <a:tc>
                  <a:txBody>
                    <a:bodyPr/>
                    <a:lstStyle/>
                    <a:p>
                      <a:pPr algn="l" fontAlgn="ctr"/>
                      <a:r>
                        <a:rPr lang="lt-LT" sz="14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Tribhuvan</a:t>
                      </a:r>
                      <a:r>
                        <a:rPr lang="lt-LT" sz="14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lt-LT" sz="14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Kumar</a:t>
                      </a:r>
                      <a:r>
                        <a:rPr lang="lt-LT" sz="14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lt-LT" sz="14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Deo</a:t>
                      </a:r>
                      <a:r>
                        <a:rPr lang="lt-LT" sz="14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(Indija) fotografijų paroda „Himalajų nuotaikos“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88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145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3724">
                <a:tc>
                  <a:txBody>
                    <a:bodyPr/>
                    <a:lstStyle/>
                    <a:p>
                      <a:pPr algn="l" fontAlgn="ctr"/>
                      <a:r>
                        <a:rPr lang="lt-LT" sz="14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Panevėžio tarptautinės fotografijos bienalės „Žmogus ir miestas 2019“ paroda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smGrid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smGrid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smGrid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142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smGrid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552282">
                <a:tc>
                  <a:txBody>
                    <a:bodyPr/>
                    <a:lstStyle/>
                    <a:p>
                      <a:pPr algn="l" fontAlgn="ctr"/>
                      <a:r>
                        <a:rPr lang="lt-LT" sz="14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Lietuvos spaudos fotografų paroda „Lietuvos spaudos fotografija 2018“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135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5143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587829"/>
            <a:ext cx="10515600" cy="942392"/>
          </a:xfrm>
        </p:spPr>
        <p:txBody>
          <a:bodyPr>
            <a:noAutofit/>
          </a:bodyPr>
          <a:lstStyle/>
          <a:p>
            <a:r>
              <a:rPr lang="lt-LT" altLang="lt-LT" sz="2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DAILĖS GALERIJOS PARODINĖ </a:t>
            </a:r>
            <a:r>
              <a:rPr lang="lt-LT" altLang="lt-LT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VEIKLA</a:t>
            </a:r>
            <a:r>
              <a:rPr lang="lt-LT" altLang="lt-LT" sz="1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lt-LT" altLang="lt-LT" sz="1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m.</a:t>
            </a:r>
            <a:endParaRPr lang="lt-LT" sz="1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03212" y="1923498"/>
            <a:ext cx="10515600" cy="573832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80000"/>
              </a:lnSpc>
            </a:pPr>
            <a:r>
              <a:rPr lang="lt-LT" altLang="lt-LT" sz="3400" b="1" i="1" dirty="0">
                <a:solidFill>
                  <a:srgbClr val="C00000"/>
                </a:solidFill>
              </a:rPr>
              <a:t>LANKOMIAUSIOS </a:t>
            </a:r>
            <a:r>
              <a:rPr lang="lt-LT" altLang="lt-LT" sz="3400" b="1" i="1" dirty="0" smtClean="0">
                <a:solidFill>
                  <a:srgbClr val="C00000"/>
                </a:solidFill>
              </a:rPr>
              <a:t>DAILĖS </a:t>
            </a:r>
            <a:r>
              <a:rPr lang="lt-LT" altLang="lt-LT" sz="3400" b="1" i="1" dirty="0">
                <a:solidFill>
                  <a:srgbClr val="C00000"/>
                </a:solidFill>
              </a:rPr>
              <a:t>GALERIJOS </a:t>
            </a:r>
            <a:r>
              <a:rPr lang="lt-LT" altLang="lt-LT" sz="3400" b="1" i="1" dirty="0" smtClean="0">
                <a:solidFill>
                  <a:srgbClr val="C00000"/>
                </a:solidFill>
              </a:rPr>
              <a:t>SKYRIAUS KERAMIKOS PAVILJONO PARODOS </a:t>
            </a:r>
            <a:endParaRPr lang="lt-LT" altLang="lt-LT" sz="3400" b="1" i="1" dirty="0">
              <a:solidFill>
                <a:srgbClr val="C00000"/>
              </a:solidFill>
            </a:endParaRPr>
          </a:p>
          <a:p>
            <a:pPr>
              <a:lnSpc>
                <a:spcPct val="80000"/>
              </a:lnSpc>
            </a:pPr>
            <a:r>
              <a:rPr lang="lt-LT" altLang="lt-LT" sz="2900" i="1" dirty="0">
                <a:solidFill>
                  <a:srgbClr val="C00000"/>
                </a:solidFill>
              </a:rPr>
              <a:t>(pagal </a:t>
            </a:r>
            <a:r>
              <a:rPr lang="lt-LT" altLang="lt-LT" sz="2900" i="1" dirty="0" smtClean="0">
                <a:solidFill>
                  <a:srgbClr val="C00000"/>
                </a:solidFill>
              </a:rPr>
              <a:t>uždirbtas pajamas (Eur)</a:t>
            </a:r>
            <a:endParaRPr lang="lt-LT" altLang="lt-LT" sz="2900" i="1" dirty="0">
              <a:solidFill>
                <a:srgbClr val="C00000"/>
              </a:solidFill>
            </a:endParaRPr>
          </a:p>
          <a:p>
            <a:endParaRPr lang="lt-LT" dirty="0">
              <a:solidFill>
                <a:srgbClr val="C00000"/>
              </a:solidFill>
            </a:endParaRPr>
          </a:p>
        </p:txBody>
      </p:sp>
      <p:graphicFrame>
        <p:nvGraphicFramePr>
          <p:cNvPr id="12" name="Turinio vietos rezervavimo ženklas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2784102"/>
              </p:ext>
            </p:extLst>
          </p:nvPr>
        </p:nvGraphicFramePr>
        <p:xfrm>
          <a:off x="1009291" y="2698914"/>
          <a:ext cx="9257804" cy="3744571"/>
        </p:xfrm>
        <a:graphic>
          <a:graphicData uri="http://schemas.openxmlformats.org/drawingml/2006/table">
            <a:tbl>
              <a:tblPr/>
              <a:tblGrid>
                <a:gridCol w="6780362"/>
                <a:gridCol w="2477442"/>
              </a:tblGrid>
              <a:tr h="435588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lt-LT" sz="1600" b="1" i="1" u="none" strike="noStrike" dirty="0">
                          <a:solidFill>
                            <a:srgbClr val="203864"/>
                          </a:solidFill>
                          <a:effectLst/>
                          <a:latin typeface="Arial" panose="020B0604020202020204" pitchFamily="34" charset="0"/>
                        </a:rPr>
                        <a:t>Parodos pavadinimas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1" i="1" u="none" strike="noStrike" dirty="0">
                          <a:solidFill>
                            <a:srgbClr val="203864"/>
                          </a:solidFill>
                          <a:effectLst/>
                          <a:latin typeface="Arial" panose="020B0604020202020204" pitchFamily="34" charset="0"/>
                        </a:rPr>
                        <a:t>Pajamos (Eur)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565412"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endParaRPr lang="lt-LT" sz="1600" b="1" i="1" u="none" strike="noStrike" dirty="0">
                        <a:solidFill>
                          <a:srgbClr val="203864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559580">
                <a:tc>
                  <a:txBody>
                    <a:bodyPr/>
                    <a:lstStyle/>
                    <a:p>
                      <a:pPr algn="l" fontAlgn="ctr"/>
                      <a:r>
                        <a:rPr lang="lt-LT" sz="14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  XXII Panevėžio tarptautinio keramikos simpoziumo kūrinių paroda</a:t>
                      </a:r>
                      <a:endParaRPr lang="lt-LT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smGrid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smGrid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499594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   </a:t>
                      </a:r>
                      <a:r>
                        <a:rPr lang="lt-LT" sz="14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Paroda „</a:t>
                      </a:r>
                      <a:r>
                        <a:rPr lang="lt-LT" sz="14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Keramiada</a:t>
                      </a:r>
                      <a:r>
                        <a:rPr lang="lt-LT" sz="14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“</a:t>
                      </a:r>
                    </a:p>
                    <a:p>
                      <a:pPr algn="l" rtl="0" fontAlgn="ctr"/>
                      <a:endParaRPr lang="lt-LT" sz="14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197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580785">
                <a:tc>
                  <a:txBody>
                    <a:bodyPr/>
                    <a:lstStyle/>
                    <a:p>
                      <a:pPr algn="l" fontAlgn="ctr"/>
                      <a:r>
                        <a:rPr lang="lt-LT" sz="14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  Beatričės </a:t>
                      </a:r>
                      <a:r>
                        <a:rPr lang="lt-LT" sz="14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Kelerienės</a:t>
                      </a:r>
                      <a:r>
                        <a:rPr lang="lt-LT" sz="14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lt-LT" sz="14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anagamos</a:t>
                      </a:r>
                      <a:r>
                        <a:rPr lang="lt-LT" sz="14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keramikos paroda „5 objektai 6 stichijos“</a:t>
                      </a:r>
                      <a:endParaRPr lang="lt-LT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smGrid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193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smGrid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454007"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   </a:t>
                      </a:r>
                      <a:r>
                        <a:rPr lang="lt-LT" sz="14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Eugenijaus </a:t>
                      </a:r>
                      <a:r>
                        <a:rPr lang="lt-LT" sz="14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Čibinsko</a:t>
                      </a:r>
                      <a:r>
                        <a:rPr lang="lt-LT" sz="14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paroda „Sąmoningi atsitiktinumai“</a:t>
                      </a:r>
                      <a:endParaRPr lang="lt-LT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158,50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56029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   </a:t>
                      </a: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  Eglės </a:t>
                      </a:r>
                      <a:r>
                        <a:rPr lang="lt-LT" sz="14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Einikytės-Narkevičienės</a:t>
                      </a:r>
                      <a:r>
                        <a:rPr lang="lt-LT" sz="14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paroda „</a:t>
                      </a:r>
                      <a:r>
                        <a:rPr lang="lt-LT" sz="14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InSide-OutSide“</a:t>
                      </a:r>
                      <a:endParaRPr lang="lt-LT" sz="1400" b="0" i="0" u="none" strike="noStrike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 algn="l" rtl="0" fontAlgn="ctr"/>
                      <a:endParaRPr lang="lt-LT" sz="14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smGrid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135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smGrid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7381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„Office“ tema">
  <a:themeElements>
    <a:clrScheme name="Pasirinktinis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70C0"/>
      </a:hlink>
      <a:folHlink>
        <a:srgbClr val="80008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17459</TotalTime>
  <Words>550</Words>
  <Application>Microsoft Office PowerPoint</Application>
  <PresentationFormat>Plačiaekranė</PresentationFormat>
  <Paragraphs>179</Paragraphs>
  <Slides>14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„Office“ tema</vt:lpstr>
      <vt:lpstr>2019 M. PANEVĖŽIO MIESTO DAILĖS GALERIJOS VEIKLA</vt:lpstr>
      <vt:lpstr>DAILĖS GALERIJOS VEIKLA 2019 m. I-IV ketv.</vt:lpstr>
      <vt:lpstr>DAILĖS GALERIJOS VEIKLA PAGAL SRITIS (proc.) 2019 m.</vt:lpstr>
      <vt:lpstr>DAILĖS GALERIJOS UŽDIRBTOS PAJAMOS PAGAL SRITIS (proc.) 2019 m.</vt:lpstr>
      <vt:lpstr>DAILĖS GALERIJOS LANKYTOJAI PAGAL VEIKLOS SRITIS (proc.) 2019 m.</vt:lpstr>
      <vt:lpstr>DAILĖS GALERIJOS PARODINĖ VEIKLA 2019 m.</vt:lpstr>
      <vt:lpstr>DAILĖS GALERIJOS PARODINĖ VEIKLA 2019 m.</vt:lpstr>
      <vt:lpstr>DAILĖS GALERIJOS PARODINĖ VEIKLA 2019 m.</vt:lpstr>
      <vt:lpstr>DAILĖS GALERIJOS PARODINĖ VEIKLA 2019 m.</vt:lpstr>
      <vt:lpstr>DAILĖS GALERIJOS PARODINĖ VEIKLA 2019 m.</vt:lpstr>
      <vt:lpstr>DAILĖS GALERIJOS EDUKACININĖ KŪRYBINĖ VEIKLA 2019 m.</vt:lpstr>
      <vt:lpstr>DAILĖS GALERIJOS EDUKACININĖ PAŽINTINĖ VEIKLA 2019 m.</vt:lpstr>
      <vt:lpstr>DAILĖS GALERIJOS PROJEKTINĖ VEIKLA 2019 m.</vt:lpstr>
      <vt:lpstr>„PowerPoint“ pateiktis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2014 m.  kultūros ir meno įstaigų veiklos   A N A L I Z Ė</dc:title>
  <dc:creator>Danguolė Čepukienė</dc:creator>
  <cp:lastModifiedBy>Daiva Breivienė</cp:lastModifiedBy>
  <cp:revision>833</cp:revision>
  <cp:lastPrinted>2019-02-05T09:07:50Z</cp:lastPrinted>
  <dcterms:created xsi:type="dcterms:W3CDTF">2015-01-27T06:14:45Z</dcterms:created>
  <dcterms:modified xsi:type="dcterms:W3CDTF">2020-03-10T08:24:42Z</dcterms:modified>
</cp:coreProperties>
</file>