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58" r:id="rId6"/>
    <p:sldId id="269" r:id="rId7"/>
    <p:sldId id="263" r:id="rId8"/>
    <p:sldId id="264" r:id="rId9"/>
    <p:sldId id="267" r:id="rId10"/>
    <p:sldId id="268" r:id="rId11"/>
    <p:sldId id="271" r:id="rId12"/>
    <p:sldId id="265" r:id="rId13"/>
    <p:sldId id="26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3432376500694E-2"/>
          <c:y val="3.1944435711450427E-2"/>
          <c:w val="0.92316609137103756"/>
          <c:h val="0.845530272884549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24-4EB1-B920-2819AFAC314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24-4EB1-B920-2819AFAC3145}"/>
              </c:ext>
            </c:extLst>
          </c:dPt>
          <c:dLbls>
            <c:dLbl>
              <c:idx val="0"/>
              <c:layout>
                <c:manualLayout>
                  <c:x val="-1.0770004716298587E-3"/>
                  <c:y val="-4.63265612852334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sz="16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6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6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600" b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0" i="1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Planuota</a:t>
                    </a:r>
                    <a:r>
                      <a:rPr lang="en-US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195</a:t>
                    </a:r>
                  </a:p>
                  <a:p>
                    <a:pPr>
                      <a:defRPr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0" i="1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Parodyta</a:t>
                    </a:r>
                    <a:r>
                      <a:rPr lang="en-US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 </a:t>
                    </a:r>
                    <a:fld id="{751CECEE-5DBF-4322-8B71-2D2CAD3A7C83}" type="VALUE">
                      <a:rPr lang="en-US" sz="1600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en-US" sz="1600" b="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24-4EB1-B920-2819AFAC3145}"/>
                </c:ext>
                <c:ext xmlns:c15="http://schemas.microsoft.com/office/drawing/2012/chart" uri="{CE6537A1-D6FC-4f65-9D91-7224C49458BB}">
                  <c15:layout>
                    <c:manualLayout>
                      <c:w val="0.48435618974608441"/>
                      <c:h val="0.372849731431028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668796592119276"/>
                  <c:y val="-5.48128342245989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b="0" dirty="0"/>
                  </a:p>
                  <a:p>
                    <a:pPr algn="ctr">
                      <a:defRPr b="0"/>
                    </a:pPr>
                    <a:endParaRPr lang="en-US" b="0" dirty="0"/>
                  </a:p>
                  <a:p>
                    <a:pPr algn="ctr">
                      <a:defRPr b="0"/>
                    </a:pPr>
                    <a:endParaRPr lang="en-US" b="0" dirty="0"/>
                  </a:p>
                  <a:p>
                    <a:pPr algn="ctr">
                      <a:defRPr b="0"/>
                    </a:pPr>
                    <a:endParaRPr lang="en-US" b="0" dirty="0"/>
                  </a:p>
                  <a:p>
                    <a:pPr algn="ctr">
                      <a:defRPr b="0"/>
                    </a:pPr>
                    <a:r>
                      <a:rPr lang="en-US" sz="1600" b="0" i="1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Planuota</a:t>
                    </a:r>
                    <a:r>
                      <a:rPr lang="en-US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– 195</a:t>
                    </a:r>
                  </a:p>
                  <a:p>
                    <a:pPr algn="ctr">
                      <a:defRPr b="0"/>
                    </a:pPr>
                    <a:r>
                      <a:rPr lang="en-US" sz="1600" b="0" i="1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Parodyta</a:t>
                    </a:r>
                    <a:r>
                      <a:rPr lang="en-US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- 220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24-4EB1-B920-2819AFAC3145}"/>
                </c:ext>
                <c:ext xmlns:c15="http://schemas.microsoft.com/office/drawing/2012/chart" uri="{CE6537A1-D6FC-4f65-9D91-7224C49458BB}">
                  <c15:layout>
                    <c:manualLayout>
                      <c:w val="0.23561760927161471"/>
                      <c:h val="0.367027380185552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Lapas1!$C$8:$C$9</c:f>
              <c:numCache>
                <c:formatCode>General</c:formatCode>
                <c:ptCount val="2"/>
                <c:pt idx="0">
                  <c:v>2019</c:v>
                </c:pt>
                <c:pt idx="1">
                  <c:v>2018</c:v>
                </c:pt>
              </c:numCache>
            </c:numRef>
          </c:cat>
          <c:val>
            <c:numRef>
              <c:f>Lapas1!$D$8:$D$9</c:f>
              <c:numCache>
                <c:formatCode>General</c:formatCode>
                <c:ptCount val="2"/>
                <c:pt idx="0">
                  <c:v>230</c:v>
                </c:pt>
                <c:pt idx="1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124-4EB1-B920-2819AFAC31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441714160"/>
        <c:axId val="-441717968"/>
      </c:barChart>
      <c:valAx>
        <c:axId val="-441717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sz="1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Parodytų</a:t>
                </a:r>
                <a:r>
                  <a:rPr lang="lt-LT" sz="1400" b="0" i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spektaklių skaičius</a:t>
                </a:r>
                <a:endParaRPr lang="lt-LT" sz="1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441714160"/>
        <c:crosses val="autoZero"/>
        <c:crossBetween val="between"/>
      </c:valAx>
      <c:catAx>
        <c:axId val="-4417141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t-LT" sz="16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44171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9525">
          <a:noFill/>
        </a:ln>
      </c:spPr>
    </c:floor>
    <c:sideWall>
      <c:thickness val="0"/>
      <c:spPr>
        <a:solidFill>
          <a:srgbClr val="FFFFCC"/>
        </a:solidFill>
        <a:ln w="25400">
          <a:noFill/>
        </a:ln>
      </c:spPr>
    </c:sideWall>
    <c:backWall>
      <c:thickness val="0"/>
      <c:spPr>
        <a:solidFill>
          <a:srgbClr val="FFFFCC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LVT_2019!$I$16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BB7D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5420022499320909E-3"/>
                  <c:y val="-2.400238512829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1A8B-453A-A2B3-7B62398105F2}"/>
                </c:ext>
                <c:ext xmlns:c15="http://schemas.microsoft.com/office/drawing/2012/chart" uri="{CE6537A1-D6FC-4f65-9D91-7224C49458BB}">
                  <c15:layout>
                    <c:manualLayout>
                      <c:w val="5.324740170584679E-2"/>
                      <c:h val="6.480669499085259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3613038450486386E-3"/>
                  <c:y val="-1.920198370099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13038450485519E-3"/>
                  <c:y val="-3.120322351411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A8B-453A-A2B3-7B62398105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LVT_2019!$H$17:$H$19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LVT_2019!$I$17:$I$19</c:f>
              <c:numCache>
                <c:formatCode>0.0</c:formatCode>
                <c:ptCount val="3"/>
                <c:pt idx="0" formatCode="General">
                  <c:v>204</c:v>
                </c:pt>
                <c:pt idx="1">
                  <c:v>22093.1</c:v>
                </c:pt>
                <c:pt idx="2" formatCode="General">
                  <c:v>12232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8B-453A-A2B3-7B62398105F2}"/>
            </c:ext>
          </c:extLst>
        </c:ser>
        <c:ser>
          <c:idx val="1"/>
          <c:order val="1"/>
          <c:tx>
            <c:strRef>
              <c:f>LVT_2019!$J$16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7226076900972773E-3"/>
                  <c:y val="-3.6003719439362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45634576702359E-3"/>
                  <c:y val="-3.360347147673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55575205903582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370501372691367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55575205903582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8B-453A-A2B3-7B62398105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LVT_2019!$H$17:$H$19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LVT_2019!$J$17:$J$19</c:f>
              <c:numCache>
                <c:formatCode>0.0</c:formatCode>
                <c:ptCount val="3"/>
                <c:pt idx="0" formatCode="General">
                  <c:v>286</c:v>
                </c:pt>
                <c:pt idx="1">
                  <c:v>24073.8</c:v>
                </c:pt>
                <c:pt idx="2" formatCode="General">
                  <c:v>18686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8B-453A-A2B3-7B62398105F2}"/>
            </c:ext>
          </c:extLst>
        </c:ser>
        <c:ser>
          <c:idx val="2"/>
          <c:order val="2"/>
          <c:tx>
            <c:strRef>
              <c:f>LVT_2019!$K$16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054785038146634E-2"/>
                  <c:y val="-2.64027275888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55530113178037E-3"/>
                  <c:y val="-3.840396740198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176719979763442E-3"/>
                  <c:y val="-2.640272758886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840825892248775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05935096088338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8B-453A-A2B3-7B62398105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LVT_2019!$H$17:$H$19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LVT_2019!$K$17:$K$19</c:f>
              <c:numCache>
                <c:formatCode>0.0</c:formatCode>
                <c:ptCount val="3"/>
                <c:pt idx="0" formatCode="General">
                  <c:v>239</c:v>
                </c:pt>
                <c:pt idx="1">
                  <c:v>35197.5</c:v>
                </c:pt>
                <c:pt idx="2" formatCode="General">
                  <c:v>24939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A8B-453A-A2B3-7B62398105F2}"/>
            </c:ext>
          </c:extLst>
        </c:ser>
        <c:ser>
          <c:idx val="3"/>
          <c:order val="3"/>
          <c:tx>
            <c:strRef>
              <c:f>LVT_2019!$L$16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1.680173573836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613038450486386E-3"/>
                  <c:y val="-2.160223166361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645634576700624E-3"/>
                  <c:y val="-1.9201983700993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A8B-453A-A2B3-7B62398105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LVT_2019!$H$17:$H$19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LVT_2019!$L$17:$L$19</c:f>
              <c:numCache>
                <c:formatCode>0.0</c:formatCode>
                <c:ptCount val="3"/>
                <c:pt idx="0" formatCode="General">
                  <c:v>276</c:v>
                </c:pt>
                <c:pt idx="1">
                  <c:v>37523</c:v>
                </c:pt>
                <c:pt idx="2" formatCode="General">
                  <c:v>27233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A8B-453A-A2B3-7B62398105F2}"/>
            </c:ext>
          </c:extLst>
        </c:ser>
        <c:ser>
          <c:idx val="4"/>
          <c:order val="4"/>
          <c:tx>
            <c:strRef>
              <c:f>LVT_2019!$M$16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613038450486386E-3"/>
                  <c:y val="-1.2001239813120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226076900972773E-3"/>
                  <c:y val="-9.3280817671872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A8B-453A-A2B3-7B62398105F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45215380194381E-3"/>
                  <c:y val="-1.680173573836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A8B-453A-A2B3-7B62398105F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LVT_2019!$H$17:$H$19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LVT_2019!$M$17:$M$19</c:f>
              <c:numCache>
                <c:formatCode>General</c:formatCode>
                <c:ptCount val="3"/>
                <c:pt idx="0">
                  <c:v>275</c:v>
                </c:pt>
                <c:pt idx="1">
                  <c:v>45794.5</c:v>
                </c:pt>
                <c:pt idx="2">
                  <c:v>22243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8B-453A-A2B3-7B6239810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5007328"/>
        <c:axId val="-255005696"/>
        <c:axId val="0"/>
      </c:bar3DChart>
      <c:catAx>
        <c:axId val="-2550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255005696"/>
        <c:crosses val="autoZero"/>
        <c:auto val="1"/>
        <c:lblAlgn val="ctr"/>
        <c:lblOffset val="100"/>
        <c:noMultiLvlLbl val="0"/>
      </c:catAx>
      <c:valAx>
        <c:axId val="-25500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2550073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773443308116033"/>
          <c:y val="0.90370110676000548"/>
          <c:w val="0.58752929568014522"/>
          <c:h val="9.4923811606882472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00662145401625E-2"/>
          <c:y val="4.1877561763353034E-2"/>
          <c:w val="0.97109933785459834"/>
          <c:h val="0.90754309482644857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1E-45C0-8436-33E0D0141F08}"/>
              </c:ext>
            </c:extLst>
          </c:dPt>
          <c:dPt>
            <c:idx val="1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1E-45C0-8436-33E0D0141F08}"/>
              </c:ext>
            </c:extLst>
          </c:dPt>
          <c:dLbls>
            <c:dLbl>
              <c:idx val="0"/>
              <c:layout>
                <c:manualLayout>
                  <c:x val="-0.20829814561015575"/>
                  <c:y val="-0.20319729286122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55ADA1C-5AD6-46AF-8024-F6D0A351B177}" type="CATEGORYNAME">
                      <a:rPr lang="en-US" b="1" i="1" smtClean="0"/>
                      <a:pPr>
                        <a:defRPr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="1" i="1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1" i="1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1" i="1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i="1" baseline="0" dirty="0" err="1"/>
                      <a:t>Planuota</a:t>
                    </a:r>
                    <a:r>
                      <a:rPr lang="en-US" b="1" i="1" baseline="0" dirty="0"/>
                      <a:t> – 302202,88</a:t>
                    </a:r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i="1" baseline="0" dirty="0" err="1"/>
                      <a:t>Įvykdyta</a:t>
                    </a:r>
                    <a:r>
                      <a:rPr lang="en-US" b="1" i="1" baseline="0" dirty="0"/>
                      <a:t> – 302007,93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1E-45C0-8436-33E0D0141F08}"/>
                </c:ext>
                <c:ext xmlns:c15="http://schemas.microsoft.com/office/drawing/2012/chart" uri="{CE6537A1-D6FC-4f65-9D91-7224C49458BB}">
                  <c15:layout>
                    <c:manualLayout>
                      <c:w val="0.26595837675580719"/>
                      <c:h val="0.487832324905105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40950857794977"/>
                  <c:y val="5.87143167390433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4E7FE05-DC4D-411E-BE41-D4516F314B23}" type="CATEGORYNAME">
                      <a:rPr lang="en-US" b="1" i="1" smtClean="0"/>
                      <a:pPr>
                        <a:defRPr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="1" i="1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1" i="1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1" i="1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i="1" baseline="0" dirty="0" err="1"/>
                      <a:t>Planuota</a:t>
                    </a:r>
                    <a:r>
                      <a:rPr lang="en-US" b="1" i="1" baseline="0" dirty="0"/>
                      <a:t> - 252300</a:t>
                    </a:r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i="1" baseline="0" dirty="0" err="1"/>
                      <a:t>Įvykdyta</a:t>
                    </a:r>
                    <a:r>
                      <a:rPr lang="en-US" b="1" i="1" baseline="0" dirty="0"/>
                      <a:t> – 252267,88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1E-45C0-8436-33E0D0141F08}"/>
                </c:ext>
                <c:ext xmlns:c15="http://schemas.microsoft.com/office/drawing/2012/chart" uri="{CE6537A1-D6FC-4f65-9D91-7224C49458BB}">
                  <c15:layout>
                    <c:manualLayout>
                      <c:w val="0.23485213386039111"/>
                      <c:h val="0.3704646037798537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Lapas9!$D$9:$D$10</c:f>
              <c:strCache>
                <c:ptCount val="2"/>
                <c:pt idx="0">
                  <c:v>2019 m.</c:v>
                </c:pt>
                <c:pt idx="1">
                  <c:v>2018 m.</c:v>
                </c:pt>
              </c:strCache>
            </c:strRef>
          </c:cat>
          <c:val>
            <c:numRef>
              <c:f>Lapas9!$E$9:$E$10</c:f>
              <c:numCache>
                <c:formatCode>General</c:formatCode>
                <c:ptCount val="2"/>
                <c:pt idx="0">
                  <c:v>301900</c:v>
                </c:pt>
                <c:pt idx="1">
                  <c:v>252300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1E-45C0-8436-33E0D0141F0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6254958470661658E-3"/>
          <c:w val="1"/>
          <c:h val="0.9925430382527044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FD-49F7-864D-704EB5DC6EC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FD-49F7-864D-704EB5DC6EC4}"/>
              </c:ext>
            </c:extLst>
          </c:dPt>
          <c:dLbls>
            <c:dLbl>
              <c:idx val="0"/>
              <c:layout>
                <c:manualLayout>
                  <c:x val="-0.16258422979569509"/>
                  <c:y val="-0.177151673250716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6F5782A-C12A-401E-846C-DF09B1DE1972}" type="CATEGORYNAME">
                      <a:rPr lang="en-US" smtClean="0"/>
                      <a:pPr>
                        <a:defRPr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aseline="0" dirty="0" err="1"/>
                      <a:t>Planuota</a:t>
                    </a:r>
                    <a:r>
                      <a:rPr lang="en-US" baseline="0" dirty="0"/>
                      <a:t> – 29500</a:t>
                    </a:r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aseline="0" dirty="0" err="1"/>
                      <a:t>Įvykdyta</a:t>
                    </a:r>
                    <a:r>
                      <a:rPr lang="en-US" baseline="0" dirty="0"/>
                      <a:t> -  32340,50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FD-49F7-864D-704EB5DC6EC4}"/>
                </c:ext>
                <c:ext xmlns:c15="http://schemas.microsoft.com/office/drawing/2012/chart" uri="{CE6537A1-D6FC-4f65-9D91-7224C49458BB}">
                  <c15:layout>
                    <c:manualLayout>
                      <c:w val="0.27173578601249748"/>
                      <c:h val="0.465938082393692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175748313988477"/>
                  <c:y val="7.03991104793607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E816975-1032-4487-BB81-130FE53ADE77}" type="CATEGORYNAME">
                      <a:rPr lang="en-US" smtClean="0"/>
                      <a:pPr>
                        <a:defRPr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aseline="0" dirty="0"/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aseline="0" dirty="0" err="1"/>
                      <a:t>Planuota</a:t>
                    </a:r>
                    <a:r>
                      <a:rPr lang="en-US" baseline="0" dirty="0"/>
                      <a:t> – 26000 </a:t>
                    </a:r>
                  </a:p>
                  <a:p>
                    <a:pPr>
                      <a:defRPr sz="2400" b="1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aseline="0" dirty="0" err="1"/>
                      <a:t>Įvykdyta</a:t>
                    </a:r>
                    <a:r>
                      <a:rPr lang="en-US" baseline="0" dirty="0"/>
                      <a:t> – 29099,18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FD-49F7-864D-704EB5DC6EC4}"/>
                </c:ext>
                <c:ext xmlns:c15="http://schemas.microsoft.com/office/drawing/2012/chart" uri="{CE6537A1-D6FC-4f65-9D91-7224C49458BB}">
                  <c15:layout>
                    <c:manualLayout>
                      <c:w val="0.28606549957727406"/>
                      <c:h val="0.4746925000008899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Lapas10!$C$9:$C$10</c:f>
              <c:strCache>
                <c:ptCount val="2"/>
                <c:pt idx="0">
                  <c:v>2019 m.</c:v>
                </c:pt>
                <c:pt idx="1">
                  <c:v>2018 m.</c:v>
                </c:pt>
              </c:strCache>
            </c:strRef>
          </c:cat>
          <c:val>
            <c:numRef>
              <c:f>Lapas10!$D$9:$D$10</c:f>
              <c:numCache>
                <c:formatCode>General</c:formatCode>
                <c:ptCount val="2"/>
                <c:pt idx="0">
                  <c:v>29500</c:v>
                </c:pt>
                <c:pt idx="1">
                  <c:v>26000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FD-49F7-864D-704EB5DC6E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821983590745799"/>
          <c:h val="0.97427257406671786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F507-4F50-B32F-FD132ADFD62D}"/>
              </c:ext>
            </c:extLst>
          </c:dPt>
          <c:dPt>
            <c:idx val="1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507-4F50-B32F-FD132ADFD62D}"/>
              </c:ext>
            </c:extLst>
          </c:dPt>
          <c:dLbls>
            <c:dLbl>
              <c:idx val="0"/>
              <c:layout>
                <c:manualLayout>
                  <c:x val="-3.3198644260800186E-2"/>
                  <c:y val="-2.8066282836307826E-2"/>
                </c:manualLayout>
              </c:layout>
              <c:tx>
                <c:rich>
                  <a:bodyPr/>
                  <a:lstStyle/>
                  <a:p>
                    <a:endParaRPr lang="en-US" sz="1800" b="1"/>
                  </a:p>
                  <a:p>
                    <a:endParaRPr lang="en-US" sz="1800" b="1"/>
                  </a:p>
                  <a:p>
                    <a:endParaRPr lang="en-US" sz="1800" b="1"/>
                  </a:p>
                  <a:p>
                    <a:endParaRPr lang="en-US" sz="1800" b="1"/>
                  </a:p>
                  <a:p>
                    <a:fld id="{5A4998E4-0E2B-4A59-A371-7201D1911588}" type="VALUE">
                      <a:rPr lang="en-US" sz="1800" b="1"/>
                      <a:pPr/>
                      <a:t>[REIKŠMĖ]</a:t>
                    </a:fld>
                    <a:r>
                      <a:rPr lang="en-US" sz="1800" b="1"/>
                      <a:t>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07-4F50-B32F-FD132ADFD62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709240084129091E-2"/>
                  <c:y val="-3.2743996642359129E-2"/>
                </c:manualLayout>
              </c:layout>
              <c:tx>
                <c:rich>
                  <a:bodyPr/>
                  <a:lstStyle/>
                  <a:p>
                    <a:endParaRPr lang="en-US" sz="1800" b="1" dirty="0"/>
                  </a:p>
                  <a:p>
                    <a:endParaRPr lang="en-US" sz="1800" b="1" dirty="0"/>
                  </a:p>
                  <a:p>
                    <a:endParaRPr lang="en-US" sz="1800" b="1" dirty="0"/>
                  </a:p>
                  <a:p>
                    <a:endParaRPr lang="en-US" sz="1800" b="1" dirty="0"/>
                  </a:p>
                  <a:p>
                    <a:r>
                      <a:rPr lang="en-US" sz="1800" b="1" dirty="0"/>
                      <a:t>174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07-4F50-B32F-FD132ADFD6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Lapas2!$B$3:$B$4</c:f>
              <c:strCache>
                <c:ptCount val="2"/>
                <c:pt idx="0">
                  <c:v>2018 m.</c:v>
                </c:pt>
                <c:pt idx="1">
                  <c:v>2019 m.</c:v>
                </c:pt>
              </c:strCache>
            </c:strRef>
          </c:cat>
          <c:val>
            <c:numRef>
              <c:f>Lapas2!$C$3:$C$4</c:f>
              <c:numCache>
                <c:formatCode>General</c:formatCode>
                <c:ptCount val="2"/>
                <c:pt idx="0">
                  <c:v>152</c:v>
                </c:pt>
                <c:pt idx="1">
                  <c:v>174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507-4F50-B32F-FD132ADFD6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441713072"/>
        <c:axId val="-441709264"/>
      </c:lineChart>
      <c:catAx>
        <c:axId val="-44171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441709264"/>
        <c:crosses val="autoZero"/>
        <c:auto val="1"/>
        <c:lblAlgn val="ctr"/>
        <c:lblOffset val="100"/>
        <c:noMultiLvlLbl val="0"/>
      </c:catAx>
      <c:valAx>
        <c:axId val="-44170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44171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99927027959729E-2"/>
          <c:y val="4.4301564164116319E-2"/>
          <c:w val="0.92583872395169198"/>
          <c:h val="0.89774809517173637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94-427C-A7E7-DD7107126B1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94-427C-A7E7-DD7107126B16}"/>
              </c:ext>
            </c:extLst>
          </c:dPt>
          <c:dLbls>
            <c:dLbl>
              <c:idx val="0"/>
              <c:layout>
                <c:manualLayout>
                  <c:x val="-0.24059990856394861"/>
                  <c:y val="4.05685700560173E-2"/>
                </c:manualLayout>
              </c:layout>
              <c:tx>
                <c:rich>
                  <a:bodyPr/>
                  <a:lstStyle/>
                  <a:p>
                    <a:fld id="{A2D596BE-B1C5-47A7-BB85-D5BC9A02D076}" type="CATEGORYNAME">
                      <a:rPr lang="en-US" sz="1600" b="0" i="0" smtClean="0"/>
                      <a:pPr/>
                      <a:t>[KATEGORIJOS PAVADINIMAS]</a:t>
                    </a:fld>
                    <a:endParaRPr lang="en-US" b="0" i="0" baseline="0" dirty="0"/>
                  </a:p>
                  <a:p>
                    <a:endParaRPr lang="en-US" baseline="0" dirty="0"/>
                  </a:p>
                  <a:p>
                    <a:endParaRPr lang="en-US" baseline="0" dirty="0"/>
                  </a:p>
                  <a:p>
                    <a:endParaRPr lang="en-US" baseline="0" dirty="0"/>
                  </a:p>
                  <a:p>
                    <a:r>
                      <a:rPr lang="en-US" sz="3600" baseline="0" dirty="0"/>
                      <a:t>56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94-427C-A7E7-DD7107126B16}"/>
                </c:ext>
                <c:ext xmlns:c15="http://schemas.microsoft.com/office/drawing/2012/chart" uri="{CE6537A1-D6FC-4f65-9D91-7224C49458BB}">
                  <c15:layout>
                    <c:manualLayout>
                      <c:w val="0.13074513042980782"/>
                      <c:h val="0.331164813812418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969864131898749"/>
                  <c:y val="-0.197799788569346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E2DC080-AE06-46B6-9F21-0FC27AB6F8E5}" type="CATEGORYNAME">
                      <a:rPr lang="en-US" sz="1600" b="0" i="0" smtClean="0"/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="0" i="0" baseline="0" dirty="0"/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baseline="0" dirty="0"/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baseline="0" dirty="0"/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baseline="0" dirty="0"/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1B0F740-D168-45AD-9E4E-B6EFC0F12BA0}" type="VALUE">
                      <a:rPr lang="en-US" sz="3600" b="0" baseline="0" smtClean="0"/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94-427C-A7E7-DD7107126B16}"/>
                </c:ext>
                <c:ext xmlns:c15="http://schemas.microsoft.com/office/drawing/2012/chart" uri="{CE6537A1-D6FC-4f65-9D91-7224C49458BB}">
                  <c15:layout>
                    <c:manualLayout>
                      <c:w val="6.1901222711167325E-2"/>
                      <c:h val="0.445359577196011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Lapas3!$C$7:$C$8</c:f>
              <c:strCache>
                <c:ptCount val="2"/>
                <c:pt idx="0">
                  <c:v>2019 m.</c:v>
                </c:pt>
                <c:pt idx="1">
                  <c:v>2018 m.</c:v>
                </c:pt>
              </c:strCache>
            </c:strRef>
          </c:cat>
          <c:val>
            <c:numRef>
              <c:f>Lapas3!$D$7:$D$8</c:f>
              <c:numCache>
                <c:formatCode>General</c:formatCode>
                <c:ptCount val="2"/>
                <c:pt idx="0">
                  <c:v>56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94-427C-A7E7-DD7107126B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79309414348011E-2"/>
          <c:y val="5.4081559258547171E-3"/>
          <c:w val="0.87967015546103688"/>
          <c:h val="0.828887599435099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plosion val="18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90-4B7E-A738-127D60AC9B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90-4B7E-A738-127D60AC9B6F}"/>
              </c:ext>
            </c:extLst>
          </c:dPt>
          <c:dLbls>
            <c:dLbl>
              <c:idx val="0"/>
              <c:layout>
                <c:manualLayout>
                  <c:x val="-2.483995169880582E-3"/>
                  <c:y val="0.115440502158490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lt-LT" b="0" i="1" baseline="0" dirty="0"/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t-LT" b="0" i="1" baseline="0" dirty="0"/>
                      <a:t>Planuota – 15000</a:t>
                    </a: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t-LT" b="0" i="1" baseline="0" dirty="0"/>
                      <a:t>Apsilankė -</a:t>
                    </a:r>
                    <a:fld id="{FB74A5B4-57EB-45C1-8316-4C2A7CD4986B}" type="VALUE">
                      <a:rPr lang="en-US" b="0" i="1" baseline="0" smtClean="0"/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lt-LT" b="0" i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90-4B7E-A738-127D60AC9B6F}"/>
                </c:ext>
                <c:ext xmlns:c15="http://schemas.microsoft.com/office/drawing/2012/chart" uri="{CE6537A1-D6FC-4f65-9D91-7224C49458BB}">
                  <c15:layout>
                    <c:manualLayout>
                      <c:w val="0.21082788314618867"/>
                      <c:h val="0.47442887494311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0911617584055451E-4"/>
                  <c:y val="0.37027557925138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lt-LT" b="0" i="1" dirty="0"/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t-LT" b="0" i="1" baseline="0" dirty="0"/>
                      <a:t>Planuota – 15700</a:t>
                    </a: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lt-LT" b="0" i="1" baseline="0" dirty="0"/>
                      <a:t>Apsilankė - 17728</a:t>
                    </a: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lt-LT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90-4B7E-A738-127D60AC9B6F}"/>
                </c:ext>
                <c:ext xmlns:c15="http://schemas.microsoft.com/office/drawing/2012/chart" uri="{CE6537A1-D6FC-4f65-9D91-7224C49458BB}">
                  <c15:layout>
                    <c:manualLayout>
                      <c:w val="0.20928617445770778"/>
                      <c:h val="0.36300087556832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Lapas4!$B$8:$B$9</c:f>
              <c:strCache>
                <c:ptCount val="2"/>
                <c:pt idx="0">
                  <c:v>2018 m.</c:v>
                </c:pt>
                <c:pt idx="1">
                  <c:v>2019 m.</c:v>
                </c:pt>
              </c:strCache>
            </c:strRef>
          </c:cat>
          <c:val>
            <c:numRef>
              <c:f>Lapas4!$C$8:$C$9</c:f>
              <c:numCache>
                <c:formatCode>General</c:formatCode>
                <c:ptCount val="2"/>
                <c:pt idx="0">
                  <c:v>17728</c:v>
                </c:pt>
                <c:pt idx="1">
                  <c:v>16221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290-4B7E-A738-127D60AC9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441708720"/>
        <c:axId val="-441707632"/>
      </c:barChart>
      <c:catAx>
        <c:axId val="-44170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441707632"/>
        <c:crosses val="autoZero"/>
        <c:auto val="1"/>
        <c:lblAlgn val="ctr"/>
        <c:lblOffset val="100"/>
        <c:noMultiLvlLbl val="0"/>
      </c:catAx>
      <c:valAx>
        <c:axId val="-44170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44170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LVT_2019!$H$62</c:f>
              <c:strCache>
                <c:ptCount val="1"/>
                <c:pt idx="0">
                  <c:v>Renginių lankytojų skaičius su bilietais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LVT_2019!$I$61:$M$61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LVT_2019!$I$62:$M$62</c:f>
              <c:numCache>
                <c:formatCode>0</c:formatCode>
                <c:ptCount val="5"/>
                <c:pt idx="0">
                  <c:v>73</c:v>
                </c:pt>
                <c:pt idx="1">
                  <c:v>77.293160655035862</c:v>
                </c:pt>
                <c:pt idx="2">
                  <c:v>74.377481053771206</c:v>
                </c:pt>
                <c:pt idx="3">
                  <c:v>70.388866448793749</c:v>
                </c:pt>
                <c:pt idx="4">
                  <c:v>75.358539765319421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58-4CAE-8297-511EDA037A1B}"/>
            </c:ext>
          </c:extLst>
        </c:ser>
        <c:ser>
          <c:idx val="1"/>
          <c:order val="1"/>
          <c:tx>
            <c:strRef>
              <c:f>LVT_2019!$H$63</c:f>
              <c:strCache>
                <c:ptCount val="1"/>
                <c:pt idx="0">
                  <c:v>Renginių lankytojų skaičius be bilietų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LVT_2019!$I$61:$M$61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LVT_2019!$I$63:$M$63</c:f>
              <c:numCache>
                <c:formatCode>0</c:formatCode>
                <c:ptCount val="5"/>
                <c:pt idx="0">
                  <c:v>27</c:v>
                </c:pt>
                <c:pt idx="1">
                  <c:v>22.706839344964145</c:v>
                </c:pt>
                <c:pt idx="2">
                  <c:v>25.622518946228798</c:v>
                </c:pt>
                <c:pt idx="3">
                  <c:v>29.611133551206258</c:v>
                </c:pt>
                <c:pt idx="4">
                  <c:v>24.641460234680572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58-4CAE-8297-511EDA037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92854496"/>
        <c:axId val="-255008960"/>
      </c:lineChart>
      <c:catAx>
        <c:axId val="-5928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255008960"/>
        <c:crosses val="autoZero"/>
        <c:auto val="1"/>
        <c:lblAlgn val="ctr"/>
        <c:lblOffset val="100"/>
        <c:noMultiLvlLbl val="0"/>
      </c:catAx>
      <c:valAx>
        <c:axId val="-25500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592854496"/>
        <c:crosses val="autoZero"/>
        <c:crossBetween val="between"/>
      </c:valAx>
      <c:spPr>
        <a:solidFill>
          <a:srgbClr val="FFFFCC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44920505671245E-3"/>
          <c:y val="1.0120926837951502E-2"/>
          <c:w val="0.99448550794943291"/>
          <c:h val="0.9713775193641149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8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0B-4591-A6E1-3AA798D353C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0B-4591-A6E1-3AA798D353C2}"/>
              </c:ext>
            </c:extLst>
          </c:dPt>
          <c:dLbls>
            <c:dLbl>
              <c:idx val="0"/>
              <c:layout>
                <c:manualLayout>
                  <c:x val="-0.1796111104620419"/>
                  <c:y val="2.00188102182278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EAFD02E-BDA1-4ED5-AE9C-7588ACB827C5}" type="CATEGORYNAME">
                      <a:rPr lang="pl-PL" b="0" i="1" smtClean="0">
                        <a:solidFill>
                          <a:schemeClr val="tx1"/>
                        </a:solidFill>
                      </a:rPr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b="0" i="1" baseline="0" dirty="0" err="1">
                        <a:solidFill>
                          <a:schemeClr val="tx1"/>
                        </a:solidFill>
                      </a:rPr>
                      <a:t>Planuota</a:t>
                    </a:r>
                    <a:r>
                      <a:rPr lang="pl-PL" b="0" i="1" baseline="0" dirty="0">
                        <a:solidFill>
                          <a:schemeClr val="tx1"/>
                        </a:solidFill>
                      </a:rPr>
                      <a:t> – 35</a:t>
                    </a: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b="0" i="1" baseline="0" dirty="0" err="1">
                        <a:solidFill>
                          <a:schemeClr val="tx1"/>
                        </a:solidFill>
                      </a:rPr>
                      <a:t>Parodyta</a:t>
                    </a:r>
                    <a:r>
                      <a:rPr lang="pl-PL" b="0" i="1" baseline="0" dirty="0">
                        <a:solidFill>
                          <a:schemeClr val="tx1"/>
                        </a:solidFill>
                      </a:rPr>
                      <a:t> - </a:t>
                    </a:r>
                    <a:fld id="{2CA31DE9-AF6D-4DBD-9802-ED53BDC4CDB4}" type="VALUE">
                      <a:rPr lang="pl-PL" b="0" i="1" baseline="0" smtClean="0">
                        <a:solidFill>
                          <a:schemeClr val="tx1"/>
                        </a:solidFill>
                      </a:rPr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0B-4591-A6E1-3AA798D353C2}"/>
                </c:ext>
                <c:ext xmlns:c15="http://schemas.microsoft.com/office/drawing/2012/chart" uri="{CE6537A1-D6FC-4f65-9D91-7224C49458BB}">
                  <c15:layout>
                    <c:manualLayout>
                      <c:w val="0.15863045605465592"/>
                      <c:h val="0.3895039906136977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8038283118234614"/>
                  <c:y val="-0.129661991827568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C309D78-3DC2-43DF-9906-54A3914BA03B}" type="CATEGORYNAME">
                      <a:rPr lang="pl-PL" b="0" i="1" smtClean="0">
                        <a:solidFill>
                          <a:schemeClr val="tx1"/>
                        </a:solidFill>
                      </a:rPr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b="0" i="1" baseline="0" dirty="0" err="1">
                        <a:solidFill>
                          <a:schemeClr val="tx1"/>
                        </a:solidFill>
                      </a:rPr>
                      <a:t>Planuota</a:t>
                    </a:r>
                    <a:r>
                      <a:rPr lang="pl-PL" b="0" i="1" baseline="0" dirty="0">
                        <a:solidFill>
                          <a:schemeClr val="tx1"/>
                        </a:solidFill>
                      </a:rPr>
                      <a:t> – 35 </a:t>
                    </a: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pl-PL" b="0" i="1" baseline="0" dirty="0" err="1">
                        <a:solidFill>
                          <a:schemeClr val="tx1"/>
                        </a:solidFill>
                      </a:rPr>
                      <a:t>Parodyta</a:t>
                    </a:r>
                    <a:r>
                      <a:rPr lang="pl-PL" b="0" i="1" baseline="0" dirty="0">
                        <a:solidFill>
                          <a:schemeClr val="tx1"/>
                        </a:solidFill>
                      </a:rPr>
                      <a:t> - </a:t>
                    </a:r>
                    <a:fld id="{F94C0719-46A2-4C9C-8452-3A699DC40297}" type="VALUE">
                      <a:rPr lang="pl-PL" b="0" i="1" baseline="0">
                        <a:solidFill>
                          <a:schemeClr val="tx1"/>
                        </a:solidFill>
                      </a:rPr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pl-PL" b="0" i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0B-4591-A6E1-3AA798D353C2}"/>
                </c:ext>
                <c:ext xmlns:c15="http://schemas.microsoft.com/office/drawing/2012/chart" uri="{CE6537A1-D6FC-4f65-9D91-7224C49458BB}">
                  <c15:layout>
                    <c:manualLayout>
                      <c:w val="0.19751373754993529"/>
                      <c:h val="0.410598424607104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Lapas7!$C$9:$C$10</c:f>
              <c:strCache>
                <c:ptCount val="2"/>
                <c:pt idx="0">
                  <c:v>2019 m.</c:v>
                </c:pt>
                <c:pt idx="1">
                  <c:v>2018 m.</c:v>
                </c:pt>
              </c:strCache>
            </c:strRef>
          </c:cat>
          <c:val>
            <c:numRef>
              <c:f>Lapas7!$D$9:$D$10</c:f>
              <c:numCache>
                <c:formatCode>General</c:formatCode>
                <c:ptCount val="2"/>
                <c:pt idx="0">
                  <c:v>38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0B-4591-A6E1-3AA798D353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5024154589375E-2"/>
          <c:y val="1.0400861307665094E-2"/>
          <c:w val="0.92421497549726783"/>
          <c:h val="0.96443258676176646"/>
        </c:manualLayout>
      </c:layout>
      <c:pie3D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C2-4912-BA3D-5B5D52A5D7E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C2-4912-BA3D-5B5D52A5D7E7}"/>
              </c:ext>
            </c:extLst>
          </c:dPt>
          <c:dLbls>
            <c:dLbl>
              <c:idx val="0"/>
              <c:layout>
                <c:manualLayout>
                  <c:x val="-0.17331624094051043"/>
                  <c:y val="5.7226615169981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171664B-7628-4255-BA08-1A63864F6866}" type="CATEGORYNAME">
                      <a:rPr lang="fi-FI" sz="2400" b="0" i="1" smtClean="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fi-FI" sz="2400" b="0" i="1" dirty="0">
                        <a:solidFill>
                          <a:schemeClr val="tx1"/>
                        </a:solidFill>
                      </a:rPr>
                      <a:t>Planuota – 1050</a:t>
                    </a:r>
                  </a:p>
                  <a:p>
                    <a: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fi-FI" sz="2400" b="0" i="1" dirty="0">
                        <a:solidFill>
                          <a:schemeClr val="tx1"/>
                        </a:solidFill>
                      </a:rPr>
                      <a:t>Apsilankė</a:t>
                    </a:r>
                    <a:r>
                      <a:rPr lang="fi-FI" sz="2400" b="0" i="1" baseline="0" dirty="0">
                        <a:solidFill>
                          <a:schemeClr val="tx1"/>
                        </a:solidFill>
                      </a:rPr>
                      <a:t> - </a:t>
                    </a:r>
                    <a:fld id="{1A0B9733-AAF6-4EA2-BCB8-C91563C49215}" type="VALUE">
                      <a:rPr lang="fi-FI" sz="2400" b="0" i="1" baseline="0" smtClean="0">
                        <a:solidFill>
                          <a:schemeClr val="tx1"/>
                        </a:solidFill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fi-FI" sz="2400" b="0" i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C2-4912-BA3D-5B5D52A5D7E7}"/>
                </c:ext>
                <c:ext xmlns:c15="http://schemas.microsoft.com/office/drawing/2012/chart" uri="{CE6537A1-D6FC-4f65-9D91-7224C49458BB}">
                  <c15:layout>
                    <c:manualLayout>
                      <c:w val="0.26045306718032668"/>
                      <c:h val="0.4933333151269747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245394557382618"/>
                  <c:y val="-0.106719272801629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0BA8197-C0DF-48C1-AB3C-D6B127657321}" type="CATEGORYNAME">
                      <a:rPr lang="fi-FI" sz="2400" b="0" i="1" smtClean="0">
                        <a:solidFill>
                          <a:schemeClr val="tx1"/>
                        </a:solidFill>
                      </a:rPr>
                      <a:pPr>
                        <a:defRPr sz="2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fi-FI" sz="2400" b="0" i="1" dirty="0">
                        <a:solidFill>
                          <a:schemeClr val="tx1"/>
                        </a:solidFill>
                      </a:rPr>
                      <a:t>Planuota – 1050</a:t>
                    </a: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fi-FI" sz="2400" b="0" i="1" dirty="0">
                        <a:solidFill>
                          <a:schemeClr val="tx1"/>
                        </a:solidFill>
                      </a:rPr>
                      <a:t>Apsilankė</a:t>
                    </a:r>
                    <a:r>
                      <a:rPr lang="fi-FI" sz="2400" b="0" i="1" baseline="0" dirty="0">
                        <a:solidFill>
                          <a:schemeClr val="tx1"/>
                        </a:solidFill>
                      </a:rPr>
                      <a:t> - 1952</a:t>
                    </a:r>
                    <a:endParaRPr lang="fi-FI" sz="2400" b="0" i="1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fi-FI" sz="2400" b="0" i="1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240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C2-4912-BA3D-5B5D52A5D7E7}"/>
                </c:ext>
                <c:ext xmlns:c15="http://schemas.microsoft.com/office/drawing/2012/chart" uri="{CE6537A1-D6FC-4f65-9D91-7224C49458BB}">
                  <c15:layout>
                    <c:manualLayout>
                      <c:w val="0.25794852214081804"/>
                      <c:h val="0.5519999347140913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Lapas8!$D$5:$D$6</c:f>
              <c:strCache>
                <c:ptCount val="2"/>
                <c:pt idx="0">
                  <c:v>2019 m.</c:v>
                </c:pt>
                <c:pt idx="1">
                  <c:v>2018 m.</c:v>
                </c:pt>
              </c:strCache>
            </c:strRef>
          </c:cat>
          <c:val>
            <c:numRef>
              <c:f>Lapas8!$E$5:$E$6</c:f>
              <c:numCache>
                <c:formatCode>General</c:formatCode>
                <c:ptCount val="2"/>
                <c:pt idx="0">
                  <c:v>1872</c:v>
                </c:pt>
                <c:pt idx="1">
                  <c:v>1952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C2-4912-BA3D-5B5D52A5D7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23-4797-87FA-FEE6E6EEEB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23-4797-87FA-FEE6E6EEEBCE}"/>
              </c:ext>
            </c:extLst>
          </c:dPt>
          <c:dLbls>
            <c:dLbl>
              <c:idx val="0"/>
              <c:layout>
                <c:manualLayout>
                  <c:x val="-0.23026096471879806"/>
                  <c:y val="-9.7686665478245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FFEFD49-EF1B-437D-8C2E-DEFE6DC029E2}" type="CATEGORYNAME">
                      <a:rPr lang="en-US" b="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i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="0" i="1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i="1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i="1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i="1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i="1" baseline="0" dirty="0" err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Planuota</a:t>
                    </a:r>
                    <a:r>
                      <a:rPr lang="en-US" b="0" i="1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- 2</a:t>
                    </a: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i="1" baseline="0" dirty="0" err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Pastatyta</a:t>
                    </a:r>
                    <a:r>
                      <a:rPr lang="en-US" b="0" i="1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- </a:t>
                    </a:r>
                    <a:fld id="{C158E397-D6EF-4812-911B-25FC0CF4667C}" type="VALUE">
                      <a:rPr lang="en-US" b="0" i="1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i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en-US" b="0" i="1" baseline="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23-4797-87FA-FEE6E6EEEBCE}"/>
                </c:ext>
                <c:ext xmlns:c15="http://schemas.microsoft.com/office/drawing/2012/chart" uri="{CE6537A1-D6FC-4f65-9D91-7224C49458BB}">
                  <c15:layout>
                    <c:manualLayout>
                      <c:w val="0.20573843416370108"/>
                      <c:h val="0.50958044268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500598957603609"/>
                  <c:y val="-8.8231303833499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1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7964922-0076-4830-BFEB-16F94A6B65EA}" type="CATEGORYNAME">
                      <a:rPr lang="en-US" b="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i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endParaRPr lang="en-US" b="0" i="1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i="1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b="0" i="1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i="1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Planuota - 3</a:t>
                    </a:r>
                  </a:p>
                  <a:p>
                    <a:pPr>
                      <a:defRPr sz="2400" i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0" i="1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Pastatyta - </a:t>
                    </a:r>
                    <a:fld id="{4847751C-9F10-4483-9DBF-0C43427CB216}" type="VALUE">
                      <a:rPr lang="en-US" b="0" i="1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400" i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en-US" b="0" i="1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1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23-4797-87FA-FEE6E6EEEBCE}"/>
                </c:ext>
                <c:ext xmlns:c15="http://schemas.microsoft.com/office/drawing/2012/chart" uri="{CE6537A1-D6FC-4f65-9D91-7224C49458BB}">
                  <c15:layout>
                    <c:manualLayout>
                      <c:w val="0.25138888888888888"/>
                      <c:h val="0.5162037037037037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1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Lapas11!$C$8:$C$9</c:f>
              <c:strCache>
                <c:ptCount val="2"/>
                <c:pt idx="0">
                  <c:v>2019 m.</c:v>
                </c:pt>
                <c:pt idx="1">
                  <c:v>2018 m.</c:v>
                </c:pt>
              </c:strCache>
            </c:strRef>
          </c:cat>
          <c:val>
            <c:numRef>
              <c:f>Lapas11!$D$8:$D$9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23-4797-87FA-FEE6E6EEEB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FFFF0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LVT_2019!$H$17</c:f>
              <c:strCache>
                <c:ptCount val="1"/>
                <c:pt idx="0">
                  <c:v>Renginių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6.6555740432612314E-3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B1-473F-B43F-02ADC76716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LVT_2019!$I$16:$M$16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LVT_2019!$I$17:$M$17</c:f>
              <c:numCache>
                <c:formatCode>General</c:formatCode>
                <c:ptCount val="5"/>
                <c:pt idx="0">
                  <c:v>204</c:v>
                </c:pt>
                <c:pt idx="1">
                  <c:v>286</c:v>
                </c:pt>
                <c:pt idx="2">
                  <c:v>239</c:v>
                </c:pt>
                <c:pt idx="3">
                  <c:v>276</c:v>
                </c:pt>
                <c:pt idx="4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B1-473F-B43F-02ADC76716BC}"/>
            </c:ext>
          </c:extLst>
        </c:ser>
        <c:ser>
          <c:idx val="1"/>
          <c:order val="1"/>
          <c:tx>
            <c:strRef>
              <c:f>LVT_2019!$H$18</c:f>
              <c:strCache>
                <c:ptCount val="1"/>
                <c:pt idx="0">
                  <c:v>Pajamos Eur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6.6555752059035828E-3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B1-473F-B43F-02ADC76716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370501372691367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B1-473F-B43F-02ADC76716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311148086522463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4B1-473F-B43F-02ADC76716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LVT_2019!$I$16:$M$16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LVT_2019!$I$18:$M$18</c:f>
              <c:numCache>
                <c:formatCode>0.0</c:formatCode>
                <c:ptCount val="5"/>
                <c:pt idx="0">
                  <c:v>22093.1</c:v>
                </c:pt>
                <c:pt idx="1">
                  <c:v>24073.8</c:v>
                </c:pt>
                <c:pt idx="2">
                  <c:v>35197.5</c:v>
                </c:pt>
                <c:pt idx="3">
                  <c:v>37523</c:v>
                </c:pt>
                <c:pt idx="4" formatCode="General">
                  <c:v>45794.5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B1-473F-B43F-02ADC76716BC}"/>
            </c:ext>
          </c:extLst>
        </c:ser>
        <c:ser>
          <c:idx val="2"/>
          <c:order val="2"/>
          <c:tx>
            <c:strRef>
              <c:f>LVT_2019!$H$19</c:f>
              <c:strCache>
                <c:ptCount val="1"/>
                <c:pt idx="0">
                  <c:v>Renginių lankytojų skaičius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66223008236143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B1-473F-B43F-02ADC76716B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840825892248859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B1-473F-B43F-02ADC76716B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03775754979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4B1-473F-B43F-02ADC76716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250284622933999E-2"/>
                  <c:y val="-1.045808039052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4B1-473F-B43F-02ADC76716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531616460999412E-2"/>
                  <c:y val="-2.9575986600481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4B1-473F-B43F-02ADC76716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LVT_2019!$I$16:$M$16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LVT_2019!$I$19:$M$19</c:f>
              <c:numCache>
                <c:formatCode>General</c:formatCode>
                <c:ptCount val="5"/>
                <c:pt idx="0">
                  <c:v>12232</c:v>
                </c:pt>
                <c:pt idx="1">
                  <c:v>18686</c:v>
                </c:pt>
                <c:pt idx="2">
                  <c:v>24939</c:v>
                </c:pt>
                <c:pt idx="3">
                  <c:v>27233</c:v>
                </c:pt>
                <c:pt idx="4">
                  <c:v>22243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4B1-473F-B43F-02ADC7671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5006784"/>
        <c:axId val="-255011680"/>
        <c:axId val="0"/>
      </c:bar3DChart>
      <c:catAx>
        <c:axId val="-25500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255011680"/>
        <c:crosses val="autoZero"/>
        <c:auto val="1"/>
        <c:lblAlgn val="ctr"/>
        <c:lblOffset val="100"/>
        <c:noMultiLvlLbl val="0"/>
      </c:catAx>
      <c:valAx>
        <c:axId val="-25501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255006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AE6CD-8254-4094-8B73-C2BF6D1175AC}" type="datetimeFigureOut">
              <a:rPr lang="lt-LT" smtClean="0"/>
              <a:t>2020-03-10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2F4E3-A0E0-40BC-B8C7-0E194407BCC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472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1AA9-C70A-42C7-962D-DF72CD5F51F4}" type="datetime1">
              <a:rPr lang="lt-LT" smtClean="0"/>
              <a:t>2020-03-10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271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4F70-FB9E-4138-B681-538DF0C9CF57}" type="datetime1">
              <a:rPr lang="lt-LT" smtClean="0"/>
              <a:t>2020-03-10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151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C2E2-CF2E-4BEA-8202-4BD82382DC02}" type="datetime1">
              <a:rPr lang="lt-LT" smtClean="0"/>
              <a:t>2020-03-10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344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59B-35D0-4DE1-A32C-DCADD4A3696A}" type="datetime1">
              <a:rPr lang="lt-LT" smtClean="0"/>
              <a:t>2020-03-10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550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E0C3-6C29-424D-80C2-375DDC230D42}" type="datetime1">
              <a:rPr lang="lt-LT" smtClean="0"/>
              <a:t>2020-03-10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53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C0D3-0604-4C00-B673-12695FF261F7}" type="datetime1">
              <a:rPr lang="lt-LT" smtClean="0"/>
              <a:t>2020-03-10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848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35C-6AAB-47F5-A419-4B5FD03BD7B8}" type="datetime1">
              <a:rPr lang="lt-LT" smtClean="0"/>
              <a:t>2020-03-10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16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0733-941D-4F7B-8E86-2351D9218686}" type="datetime1">
              <a:rPr lang="lt-LT" smtClean="0"/>
              <a:t>2020-03-10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90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6616-0B24-46A6-8FBC-0BFDE75288F9}" type="datetime1">
              <a:rPr lang="lt-LT" smtClean="0"/>
              <a:t>2020-03-10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754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63AC-E61E-4105-9F36-F5E925E4058E}" type="datetime1">
              <a:rPr lang="lt-LT" smtClean="0"/>
              <a:t>2020-03-10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111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55F7-83C3-48D1-85B8-9F53E83186E1}" type="datetime1">
              <a:rPr lang="lt-LT" smtClean="0"/>
              <a:t>2020-03-10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078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EB5A-60BC-409D-B8E2-E6A595F6873E}" type="datetime1">
              <a:rPr lang="lt-LT" smtClean="0"/>
              <a:t>2020-03-10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96DD-5FF5-4448-A94E-902FCBE7B85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94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C3D3F79-CCF3-4C0F-909D-192E76578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94" y="5806912"/>
            <a:ext cx="11821212" cy="1743957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PANEVĖŽIO LĖLIŲ VEŽIMO TEATRO</a:t>
            </a:r>
            <a:b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metų veiklos apžvalga</a:t>
            </a:r>
            <a:r>
              <a:rPr lang="lt-LT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5F2CBF87-F96A-4C02-8279-5E2D8A32D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56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3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6A6FB3-4F65-41B4-9CE3-0F33F550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80" y="365125"/>
            <a:ext cx="11481848" cy="1325563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Veiklos rezultatų pokytis 2015 – 2019 m.</a:t>
            </a:r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xmlns="" id="{00000000-0008-0000-0400-0000650C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89623"/>
              </p:ext>
            </p:extLst>
          </p:nvPr>
        </p:nvGraphicFramePr>
        <p:xfrm>
          <a:off x="556181" y="1498862"/>
          <a:ext cx="10797619" cy="485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7AE1BB55-53AF-4DFC-A383-3F17631A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10</a:t>
            </a:fld>
            <a:endParaRPr lang="lt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10D50AB4-B02D-4BFB-8F8E-AC42B1FE8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17" y="470849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B957AFF-7E10-4B1E-804B-679CBEEF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284"/>
            <a:ext cx="10756768" cy="700104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Veiklos rezultatų pokytis 2015 – 2019 m.</a:t>
            </a:r>
            <a:endParaRPr lang="lt-LT" dirty="0"/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00000000-0008-0000-0400-000008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14974"/>
              </p:ext>
            </p:extLst>
          </p:nvPr>
        </p:nvGraphicFramePr>
        <p:xfrm>
          <a:off x="838199" y="980388"/>
          <a:ext cx="10756769" cy="537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3435093E-ECCA-43DC-8742-94EFEF01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037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B624C02-E4FC-4D73-88AA-3FD9C89E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136525"/>
            <a:ext cx="10755983" cy="806155"/>
          </a:xfrm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Biudžeto finansavimas (Eur)</a:t>
            </a:r>
          </a:p>
        </p:txBody>
      </p:sp>
      <p:graphicFrame>
        <p:nvGraphicFramePr>
          <p:cNvPr id="11" name="Turinio vietos rezervavimo ženklas 10">
            <a:extLst>
              <a:ext uri="{FF2B5EF4-FFF2-40B4-BE49-F238E27FC236}">
                <a16:creationId xmlns:a16="http://schemas.microsoft.com/office/drawing/2014/main" xmlns="" id="{17BDCDB5-5A50-458E-A39F-A24AF4F02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507463"/>
              </p:ext>
            </p:extLst>
          </p:nvPr>
        </p:nvGraphicFramePr>
        <p:xfrm>
          <a:off x="160255" y="942680"/>
          <a:ext cx="11840067" cy="577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xmlns="" id="{424BEF02-F166-4148-8880-2BE06777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12</a:t>
            </a:fld>
            <a:endParaRPr lang="lt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CAFFCC98-4311-4B77-819D-1B6B917C1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50" y="0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8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F3804BB-CB9E-455E-9B57-7D76CCBD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136525"/>
            <a:ext cx="10976728" cy="975839"/>
          </a:xfrm>
        </p:spPr>
        <p:txBody>
          <a:bodyPr>
            <a:normAutofit/>
          </a:bodyPr>
          <a:lstStyle/>
          <a:p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Pajamų už teikiamas paslaugas planas (Eur)</a:t>
            </a:r>
          </a:p>
        </p:txBody>
      </p:sp>
      <p:graphicFrame>
        <p:nvGraphicFramePr>
          <p:cNvPr id="17" name="Turinio vietos rezervavimo ženklas 16">
            <a:extLst>
              <a:ext uri="{FF2B5EF4-FFF2-40B4-BE49-F238E27FC236}">
                <a16:creationId xmlns:a16="http://schemas.microsoft.com/office/drawing/2014/main" xmlns="" id="{16C55395-A5A3-4784-8F27-CA2328005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173021"/>
              </p:ext>
            </p:extLst>
          </p:nvPr>
        </p:nvGraphicFramePr>
        <p:xfrm>
          <a:off x="0" y="970961"/>
          <a:ext cx="12008963" cy="575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xmlns="" id="{D7B933D7-CCDE-4FDB-88A2-5D38A08A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13</a:t>
            </a:fld>
            <a:endParaRPr lang="lt-LT"/>
          </a:p>
        </p:txBody>
      </p:sp>
      <p:pic>
        <p:nvPicPr>
          <p:cNvPr id="18" name="Paveikslėlis 17">
            <a:extLst>
              <a:ext uri="{FF2B5EF4-FFF2-40B4-BE49-F238E27FC236}">
                <a16:creationId xmlns:a16="http://schemas.microsoft.com/office/drawing/2014/main" xmlns="" id="{B7B79C01-CEFF-44C2-8300-6F282FFF4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22" y="163762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2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xmlns="" id="{34F7958B-B8AA-4E70-AB15-AA236214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8" y="136525"/>
            <a:ext cx="11613823" cy="1325563"/>
          </a:xfrm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Spektaklių skaičius</a:t>
            </a:r>
          </a:p>
        </p:txBody>
      </p:sp>
      <p:graphicFrame>
        <p:nvGraphicFramePr>
          <p:cNvPr id="18" name="Turinio vietos rezervavimo ženklas 17">
            <a:extLst>
              <a:ext uri="{FF2B5EF4-FFF2-40B4-BE49-F238E27FC236}">
                <a16:creationId xmlns:a16="http://schemas.microsoft.com/office/drawing/2014/main" xmlns="" id="{A63BF17C-AF60-4EBB-952C-D60F76EA1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766465"/>
              </p:ext>
            </p:extLst>
          </p:nvPr>
        </p:nvGraphicFramePr>
        <p:xfrm>
          <a:off x="289087" y="1684998"/>
          <a:ext cx="10815687" cy="493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raštės vietos rezervavimo ženklas 1">
            <a:extLst>
              <a:ext uri="{FF2B5EF4-FFF2-40B4-BE49-F238E27FC236}">
                <a16:creationId xmlns:a16="http://schemas.microsoft.com/office/drawing/2014/main" xmlns="" id="{EEB466A7-5F08-4C80-8019-CD2EEB0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30" y="1205311"/>
            <a:ext cx="9257121" cy="365125"/>
          </a:xfrm>
        </p:spPr>
        <p:txBody>
          <a:bodyPr/>
          <a:lstStyle/>
          <a:p>
            <a:r>
              <a:rPr lang="lt-LT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 2018 metų bendro spektaklių skaičiaus pridėta 11 Tarptautinio lėlių teatro festivalio „Lėlė gatvėje 2018“ spektaklių</a:t>
            </a:r>
          </a:p>
        </p:txBody>
      </p:sp>
      <p:sp>
        <p:nvSpPr>
          <p:cNvPr id="10" name="Skaidrės numerio vietos rezervavimo ženklas 9">
            <a:extLst>
              <a:ext uri="{FF2B5EF4-FFF2-40B4-BE49-F238E27FC236}">
                <a16:creationId xmlns:a16="http://schemas.microsoft.com/office/drawing/2014/main" xmlns="" id="{7A125490-9E7F-4C00-9BC3-DEB22ECC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2</a:t>
            </a:fld>
            <a:endParaRPr lang="lt-LT"/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xmlns="" id="{B8C50530-D902-45E6-BB20-F1912F5D6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35" y="242785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C41FFFD-5873-4C8D-BF76-1BD3800A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7" y="159928"/>
            <a:ext cx="11187259" cy="1325563"/>
          </a:xfrm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metų spektakliai teatre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urinio vietos rezervavimo ženklas 9">
            <a:extLst>
              <a:ext uri="{FF2B5EF4-FFF2-40B4-BE49-F238E27FC236}">
                <a16:creationId xmlns:a16="http://schemas.microsoft.com/office/drawing/2014/main" xmlns="" id="{50E74953-8A38-4820-BAEB-814204EAA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88887"/>
              </p:ext>
            </p:extLst>
          </p:nvPr>
        </p:nvGraphicFramePr>
        <p:xfrm>
          <a:off x="160257" y="1291472"/>
          <a:ext cx="11858918" cy="543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kaidrės numerio vietos rezervavimo ženklas 10">
            <a:extLst>
              <a:ext uri="{FF2B5EF4-FFF2-40B4-BE49-F238E27FC236}">
                <a16:creationId xmlns:a16="http://schemas.microsoft.com/office/drawing/2014/main" xmlns="" id="{AA495F41-5FD5-4598-A5FD-2CED3C5A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3</a:t>
            </a:fld>
            <a:endParaRPr lang="lt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D0D2235D-4D4E-476E-B213-C583E7F98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30" y="278831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CD826B22-6D0F-4516-8E41-4111B345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365125"/>
            <a:ext cx="11118130" cy="767655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metų spektakliai gastrolėse</a:t>
            </a:r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xmlns="" id="{A0D79CD2-F062-48EF-B1F8-F6090AD9E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928036"/>
              </p:ext>
            </p:extLst>
          </p:nvPr>
        </p:nvGraphicFramePr>
        <p:xfrm>
          <a:off x="94269" y="1225485"/>
          <a:ext cx="11990894" cy="558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51F6659B-AAB5-4F70-A997-E267C39D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34167"/>
            <a:ext cx="9615339" cy="650613"/>
          </a:xfrm>
        </p:spPr>
        <p:txBody>
          <a:bodyPr/>
          <a:lstStyle/>
          <a:p>
            <a:r>
              <a:rPr lang="lt-LT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 2018 metų spektaklių </a:t>
            </a:r>
            <a:r>
              <a:rPr lang="lt-LT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gastrolėse</a:t>
            </a:r>
            <a:r>
              <a:rPr lang="lt-LT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skaičiaus pridėta 11 Tarptautinio lėlių teatro festivalio „Lėlė gatvėje 2018“ spektaklių</a:t>
            </a:r>
          </a:p>
        </p:txBody>
      </p:sp>
      <p:sp>
        <p:nvSpPr>
          <p:cNvPr id="11" name="Skaidrės numerio vietos rezervavimo ženklas 10">
            <a:extLst>
              <a:ext uri="{FF2B5EF4-FFF2-40B4-BE49-F238E27FC236}">
                <a16:creationId xmlns:a16="http://schemas.microsoft.com/office/drawing/2014/main" xmlns="" id="{7EE9AF98-FD20-4475-AFA2-ACCA767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4</a:t>
            </a:fld>
            <a:endParaRPr lang="lt-LT"/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xmlns="" id="{F8DDD259-42B0-4132-B947-C291F29D8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83" y="0"/>
            <a:ext cx="1698004" cy="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7A6A701-C729-4D7A-8C98-FDB2F29D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426"/>
            <a:ext cx="10515600" cy="789390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Žiūrovų spektakliuose skaičius</a:t>
            </a:r>
          </a:p>
        </p:txBody>
      </p:sp>
      <p:graphicFrame>
        <p:nvGraphicFramePr>
          <p:cNvPr id="15" name="Turinio vietos rezervavimo ženklas 14">
            <a:extLst>
              <a:ext uri="{FF2B5EF4-FFF2-40B4-BE49-F238E27FC236}">
                <a16:creationId xmlns:a16="http://schemas.microsoft.com/office/drawing/2014/main" xmlns="" id="{5C7A41BA-1022-479B-A6EB-A427FEE188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602136"/>
              </p:ext>
            </p:extLst>
          </p:nvPr>
        </p:nvGraphicFramePr>
        <p:xfrm>
          <a:off x="240383" y="858883"/>
          <a:ext cx="11858920" cy="578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C5A4E493-300A-415B-9D53-8F5BBA19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8095" y="6426066"/>
            <a:ext cx="9417377" cy="365125"/>
          </a:xfrm>
        </p:spPr>
        <p:txBody>
          <a:bodyPr/>
          <a:lstStyle/>
          <a:p>
            <a:r>
              <a:rPr lang="lt-LT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 2018 metų bendro žiūrovų skaičiaus pridėti Tarptautiniame lėlių teatro festivalyje „Lėlė gatvėje 2018“apsilankę žiūrovai</a:t>
            </a:r>
          </a:p>
        </p:txBody>
      </p:sp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xmlns="" id="{2EADDBBB-35B3-4D7D-A6CF-2D030FF3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5</a:t>
            </a:fld>
            <a:endParaRPr lang="lt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xmlns="" id="{BA0D8B76-99BF-4AC8-8FAF-EA8B22B43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18" y="9204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9E1CDD2-34CF-450E-83A3-40B0F45A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136525"/>
            <a:ext cx="11001080" cy="1325563"/>
          </a:xfrm>
        </p:spPr>
        <p:txBody>
          <a:bodyPr>
            <a:normAutofit/>
          </a:bodyPr>
          <a:lstStyle/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Renginių lankytojų skaičiaus pokytis 2015 – 2019 m. (proc.)</a:t>
            </a:r>
          </a:p>
        </p:txBody>
      </p:sp>
      <p:graphicFrame>
        <p:nvGraphicFramePr>
          <p:cNvPr id="8" name="Turinio vietos rezervavimo ženklas 7">
            <a:extLst>
              <a:ext uri="{FF2B5EF4-FFF2-40B4-BE49-F238E27FC236}">
                <a16:creationId xmlns:a16="http://schemas.microsoft.com/office/drawing/2014/main" xmlns="" id="{00000000-0008-0000-0400-0000670C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937009"/>
              </p:ext>
            </p:extLst>
          </p:nvPr>
        </p:nvGraphicFramePr>
        <p:xfrm>
          <a:off x="593889" y="1291472"/>
          <a:ext cx="11001080" cy="506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A9733899-B995-4DDF-95C4-45F6B8DE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680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EABBB1C-E471-41F0-A661-7C9A65EC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6" y="136525"/>
            <a:ext cx="11067854" cy="890997"/>
          </a:xfrm>
        </p:spPr>
        <p:txBody>
          <a:bodyPr>
            <a:norm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Edukacinių programų skaičius</a:t>
            </a:r>
          </a:p>
        </p:txBody>
      </p:sp>
      <p:graphicFrame>
        <p:nvGraphicFramePr>
          <p:cNvPr id="12" name="Turinio vietos rezervavimo ženklas 11">
            <a:extLst>
              <a:ext uri="{FF2B5EF4-FFF2-40B4-BE49-F238E27FC236}">
                <a16:creationId xmlns:a16="http://schemas.microsoft.com/office/drawing/2014/main" xmlns="" id="{40386276-9230-49E8-BA9C-8113F9F8F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748116"/>
              </p:ext>
            </p:extLst>
          </p:nvPr>
        </p:nvGraphicFramePr>
        <p:xfrm>
          <a:off x="94268" y="659876"/>
          <a:ext cx="11811786" cy="606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xmlns="" id="{A55F2F0A-8598-4D82-B23E-AD20F8BD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7</a:t>
            </a:fld>
            <a:endParaRPr lang="lt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7B93055C-A656-4887-932F-1AAF47AE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95" y="108245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397FEFF-FCC9-40DD-94C4-2AF9239D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1218682" cy="1108283"/>
          </a:xfrm>
        </p:spPr>
        <p:txBody>
          <a:bodyPr/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Žiūrovų edukacinėse programose skaičius</a:t>
            </a:r>
          </a:p>
        </p:txBody>
      </p:sp>
      <p:graphicFrame>
        <p:nvGraphicFramePr>
          <p:cNvPr id="7" name="Turinio vietos rezervavimo ženklas 6">
            <a:extLst>
              <a:ext uri="{FF2B5EF4-FFF2-40B4-BE49-F238E27FC236}">
                <a16:creationId xmlns:a16="http://schemas.microsoft.com/office/drawing/2014/main" xmlns="" id="{C233E6A2-FAE3-4743-B88B-ADC277F97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863581"/>
              </p:ext>
            </p:extLst>
          </p:nvPr>
        </p:nvGraphicFramePr>
        <p:xfrm>
          <a:off x="135119" y="999241"/>
          <a:ext cx="11921764" cy="585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kaidrės numerio vietos rezervavimo ženklas 7">
            <a:extLst>
              <a:ext uri="{FF2B5EF4-FFF2-40B4-BE49-F238E27FC236}">
                <a16:creationId xmlns:a16="http://schemas.microsoft.com/office/drawing/2014/main" xmlns="" id="{4A75A2FC-F82E-48ED-8587-1BCF9B50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8</a:t>
            </a:fld>
            <a:endParaRPr lang="lt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0CA79FA2-015F-4005-85FC-6979B2A18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" y="136525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D4EED7D-2B9E-468E-9C66-A7C6F9A4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6"/>
          </a:xfrm>
        </p:spPr>
        <p:txBody>
          <a:bodyPr>
            <a:normAutofit fontScale="9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Naujų spektaklių pastatymai</a:t>
            </a:r>
          </a:p>
        </p:txBody>
      </p:sp>
      <p:graphicFrame>
        <p:nvGraphicFramePr>
          <p:cNvPr id="5" name="Turinio vietos rezervavimo ženklas 4">
            <a:extLst>
              <a:ext uri="{FF2B5EF4-FFF2-40B4-BE49-F238E27FC236}">
                <a16:creationId xmlns:a16="http://schemas.microsoft.com/office/drawing/2014/main" xmlns="" id="{DF8D280A-8FF8-46B4-8B21-AA30F19A8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376581"/>
              </p:ext>
            </p:extLst>
          </p:nvPr>
        </p:nvGraphicFramePr>
        <p:xfrm>
          <a:off x="198438" y="971550"/>
          <a:ext cx="11764962" cy="574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B35C0855-255C-4A94-B322-7ABE7ECE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F96DD-5FF5-4448-A94E-902FCBE7B858}" type="slidenum">
              <a:rPr lang="lt-LT" smtClean="0"/>
              <a:t>9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C719DC44-B7CF-414B-836E-CDBFEE7D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21" y="190999"/>
            <a:ext cx="779963" cy="7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237</Words>
  <Application>Microsoft Office PowerPoint</Application>
  <PresentationFormat>Plačiaekranė</PresentationFormat>
  <Paragraphs>126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PANEVĖŽIO LĖLIŲ VEŽIMO TEATRO 2019 metų veiklos apžvalga </vt:lpstr>
      <vt:lpstr>Spektaklių skaičius</vt:lpstr>
      <vt:lpstr>2018 – 2019 metų spektakliai teatre</vt:lpstr>
      <vt:lpstr>2018 – 2019 metų spektakliai gastrolėse</vt:lpstr>
      <vt:lpstr>Žiūrovų spektakliuose skaičius</vt:lpstr>
      <vt:lpstr>Renginių lankytojų skaičiaus pokytis 2015 – 2019 m. (proc.)</vt:lpstr>
      <vt:lpstr>Edukacinių programų skaičius</vt:lpstr>
      <vt:lpstr>Žiūrovų edukacinėse programose skaičius</vt:lpstr>
      <vt:lpstr>Naujų spektaklių pastatymai</vt:lpstr>
      <vt:lpstr>Veiklos rezultatų pokytis 2015 – 2019 m.</vt:lpstr>
      <vt:lpstr>Veiklos rezultatų pokytis 2015 – 2019 m.</vt:lpstr>
      <vt:lpstr>Biudžeto finansavimas (Eur)</vt:lpstr>
      <vt:lpstr>Pajamų už teikiamas paslaugas planas (Eur)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Panevėžio lėlių vežimo teatro 2018 - 2019 metų  veiklos apžvalga</dc:title>
  <dc:creator>Dell</dc:creator>
  <cp:lastModifiedBy>Daiva Breivienė</cp:lastModifiedBy>
  <cp:revision>60</cp:revision>
  <cp:lastPrinted>2020-01-23T11:17:39Z</cp:lastPrinted>
  <dcterms:created xsi:type="dcterms:W3CDTF">2020-01-21T09:26:32Z</dcterms:created>
  <dcterms:modified xsi:type="dcterms:W3CDTF">2020-03-10T08:48:45Z</dcterms:modified>
</cp:coreProperties>
</file>