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8" r:id="rId2"/>
    <p:sldId id="334" r:id="rId3"/>
    <p:sldId id="337" r:id="rId4"/>
    <p:sldId id="343" r:id="rId5"/>
    <p:sldId id="341" r:id="rId6"/>
    <p:sldId id="344" r:id="rId7"/>
    <p:sldId id="387" r:id="rId8"/>
    <p:sldId id="388" r:id="rId9"/>
    <p:sldId id="342" r:id="rId10"/>
    <p:sldId id="390" r:id="rId11"/>
  </p:sldIdLst>
  <p:sldSz cx="12192000" cy="6858000"/>
  <p:notesSz cx="7010400" cy="92964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umatytoji sekcija" id="{598C4E47-5946-46DB-B003-F0F983D0FBBE}">
          <p14:sldIdLst>
            <p14:sldId id="338"/>
            <p14:sldId id="334"/>
            <p14:sldId id="337"/>
            <p14:sldId id="343"/>
            <p14:sldId id="341"/>
            <p14:sldId id="344"/>
            <p14:sldId id="387"/>
            <p14:sldId id="388"/>
            <p14:sldId id="342"/>
            <p14:sldId id="3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99"/>
    <a:srgbClr val="CC9900"/>
    <a:srgbClr val="CCFF66"/>
    <a:srgbClr val="E6E100"/>
    <a:srgbClr val="C4BF00"/>
    <a:srgbClr val="DAD500"/>
    <a:srgbClr val="E5F5FF"/>
    <a:srgbClr val="CCE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eminis stilius 1 – paryškinima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973" autoAdjust="0"/>
  </p:normalViewPr>
  <p:slideViewPr>
    <p:cSldViewPr snapToGrid="0">
      <p:cViewPr varScale="1">
        <p:scale>
          <a:sx n="74" d="100"/>
          <a:sy n="74" d="100"/>
        </p:scale>
        <p:origin x="72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rijus\Desktop\6_MT_2019_0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rijus\Desktop\6_MT_2019_0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rijus\Desktop\Metin&#279;%20vadovo\6_MT_2019_0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rijus\Desktop\6_MT_2019_0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rijus\Desktop\6_MT_2019_0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rijus\Desktop\6_MT_2019_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</a:schemeClr>
        </a:solidFill>
        <a:ln>
          <a:noFill/>
        </a:ln>
        <a:effectLst/>
        <a:sp3d/>
      </c:spPr>
    </c:floor>
    <c:sideWall>
      <c:thickness val="0"/>
      <c:spPr>
        <a:solidFill>
          <a:schemeClr val="accent3">
            <a:lumMod val="20000"/>
            <a:lumOff val="8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accent3">
            <a:lumMod val="20000"/>
            <a:lumOff val="80000"/>
          </a:schemeClr>
        </a:soli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MT_2019!$I$19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MT_2019!$H$20:$H$22</c:f>
              <c:strCache>
                <c:ptCount val="3"/>
                <c:pt idx="0">
                  <c:v>Renginių skaičius</c:v>
                </c:pt>
                <c:pt idx="1">
                  <c:v>Pajamos Eur</c:v>
                </c:pt>
                <c:pt idx="2">
                  <c:v>Renginių lankytojų skaičius</c:v>
                </c:pt>
              </c:strCache>
            </c:strRef>
          </c:cat>
          <c:val>
            <c:numRef>
              <c:f>MT_2019!$I$20:$I$22</c:f>
              <c:numCache>
                <c:formatCode>0.0</c:formatCode>
                <c:ptCount val="3"/>
                <c:pt idx="0" formatCode="General">
                  <c:v>101</c:v>
                </c:pt>
                <c:pt idx="1">
                  <c:v>56325.659999999996</c:v>
                </c:pt>
                <c:pt idx="2" formatCode="General">
                  <c:v>7893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5F-43D9-99BB-63C747ACA5FE}"/>
            </c:ext>
          </c:extLst>
        </c:ser>
        <c:ser>
          <c:idx val="1"/>
          <c:order val="1"/>
          <c:tx>
            <c:strRef>
              <c:f>MT_2019!$J$19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MT_2019!$H$20:$H$22</c:f>
              <c:strCache>
                <c:ptCount val="3"/>
                <c:pt idx="0">
                  <c:v>Renginių skaičius</c:v>
                </c:pt>
                <c:pt idx="1">
                  <c:v>Pajamos Eur</c:v>
                </c:pt>
                <c:pt idx="2">
                  <c:v>Renginių lankytojų skaičius</c:v>
                </c:pt>
              </c:strCache>
            </c:strRef>
          </c:cat>
          <c:val>
            <c:numRef>
              <c:f>MT_2019!$J$20:$J$22</c:f>
              <c:numCache>
                <c:formatCode>0.0</c:formatCode>
                <c:ptCount val="3"/>
                <c:pt idx="0" formatCode="General">
                  <c:v>107</c:v>
                </c:pt>
                <c:pt idx="1">
                  <c:v>48943.5</c:v>
                </c:pt>
                <c:pt idx="2" formatCode="General">
                  <c:v>8977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5F-43D9-99BB-63C747ACA5FE}"/>
            </c:ext>
          </c:extLst>
        </c:ser>
        <c:ser>
          <c:idx val="2"/>
          <c:order val="2"/>
          <c:tx>
            <c:strRef>
              <c:f>MT_2019!$K$19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MT_2019!$H$20:$H$22</c:f>
              <c:strCache>
                <c:ptCount val="3"/>
                <c:pt idx="0">
                  <c:v>Renginių skaičius</c:v>
                </c:pt>
                <c:pt idx="1">
                  <c:v>Pajamos Eur</c:v>
                </c:pt>
                <c:pt idx="2">
                  <c:v>Renginių lankytojų skaičius</c:v>
                </c:pt>
              </c:strCache>
            </c:strRef>
          </c:cat>
          <c:val>
            <c:numRef>
              <c:f>MT_2019!$K$20:$K$22</c:f>
              <c:numCache>
                <c:formatCode>0.0</c:formatCode>
                <c:ptCount val="3"/>
                <c:pt idx="0" formatCode="General">
                  <c:v>129</c:v>
                </c:pt>
                <c:pt idx="1">
                  <c:v>83398.14</c:v>
                </c:pt>
                <c:pt idx="2" formatCode="General">
                  <c:v>10002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75F-43D9-99BB-63C747ACA5FE}"/>
            </c:ext>
          </c:extLst>
        </c:ser>
        <c:ser>
          <c:idx val="3"/>
          <c:order val="3"/>
          <c:tx>
            <c:strRef>
              <c:f>MT_2019!$L$19</c:f>
              <c:strCache>
                <c:ptCount val="1"/>
                <c:pt idx="0">
                  <c:v>2018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MT_2019!$H$20:$H$22</c:f>
              <c:strCache>
                <c:ptCount val="3"/>
                <c:pt idx="0">
                  <c:v>Renginių skaičius</c:v>
                </c:pt>
                <c:pt idx="1">
                  <c:v>Pajamos Eur</c:v>
                </c:pt>
                <c:pt idx="2">
                  <c:v>Renginių lankytojų skaičius</c:v>
                </c:pt>
              </c:strCache>
            </c:strRef>
          </c:cat>
          <c:val>
            <c:numRef>
              <c:f>MT_2019!$L$20:$L$22</c:f>
              <c:numCache>
                <c:formatCode>0.0</c:formatCode>
                <c:ptCount val="3"/>
                <c:pt idx="0" formatCode="General">
                  <c:v>135</c:v>
                </c:pt>
                <c:pt idx="1">
                  <c:v>99106</c:v>
                </c:pt>
                <c:pt idx="2" formatCode="General">
                  <c:v>15358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26-4DBA-816D-E5886C603435}"/>
            </c:ext>
          </c:extLst>
        </c:ser>
        <c:ser>
          <c:idx val="4"/>
          <c:order val="4"/>
          <c:tx>
            <c:strRef>
              <c:f>MT_2019!$M$19</c:f>
              <c:strCache>
                <c:ptCount val="1"/>
                <c:pt idx="0">
                  <c:v>2019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MT_2019!$H$20:$H$22</c:f>
              <c:strCache>
                <c:ptCount val="3"/>
                <c:pt idx="0">
                  <c:v>Renginių skaičius</c:v>
                </c:pt>
                <c:pt idx="1">
                  <c:v>Pajamos Eur</c:v>
                </c:pt>
                <c:pt idx="2">
                  <c:v>Renginių lankytojų skaičius</c:v>
                </c:pt>
              </c:strCache>
            </c:strRef>
          </c:cat>
          <c:val>
            <c:numRef>
              <c:f>MT_2019!$M$20:$M$22</c:f>
              <c:numCache>
                <c:formatCode>General</c:formatCode>
                <c:ptCount val="3"/>
                <c:pt idx="0">
                  <c:v>163</c:v>
                </c:pt>
                <c:pt idx="1">
                  <c:v>110396</c:v>
                </c:pt>
                <c:pt idx="2">
                  <c:v>16724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26-4DBA-816D-E5886C603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200"/>
        <c:shape val="box"/>
        <c:axId val="-1080095920"/>
        <c:axId val="-1080106256"/>
        <c:axId val="0"/>
      </c:bar3DChart>
      <c:catAx>
        <c:axId val="-1080095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-1080106256"/>
        <c:crosses val="autoZero"/>
        <c:auto val="1"/>
        <c:lblAlgn val="ctr"/>
        <c:lblOffset val="100"/>
        <c:noMultiLvlLbl val="0"/>
      </c:catAx>
      <c:valAx>
        <c:axId val="-1080106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-108009592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3620024059492603"/>
          <c:y val="0.88289041994750717"/>
          <c:w val="0.74380322251385433"/>
          <c:h val="8.93318022747157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ln w="254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3391812865497076E-3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722-4AEE-A0D9-AC13B6EDB98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6785467606022925E-3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lt-L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722-4AEE-A0D9-AC13B6EDB98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MT_2019!$O$60:$O$62</c:f>
              <c:strCache>
                <c:ptCount val="3"/>
                <c:pt idx="0">
                  <c:v>Renginių skaičius</c:v>
                </c:pt>
                <c:pt idx="1">
                  <c:v>Pajamos </c:v>
                </c:pt>
                <c:pt idx="2">
                  <c:v>Renginių lankytojų skaičius</c:v>
                </c:pt>
              </c:strCache>
            </c:strRef>
          </c:cat>
          <c:val>
            <c:numRef>
              <c:f>MT_2019!$P$60:$P$62</c:f>
              <c:numCache>
                <c:formatCode>0</c:formatCode>
                <c:ptCount val="3"/>
                <c:pt idx="0">
                  <c:v>26.356589147286833</c:v>
                </c:pt>
                <c:pt idx="1">
                  <c:v>32.372256743375836</c:v>
                </c:pt>
                <c:pt idx="2">
                  <c:v>67.206558688262419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722-4AEE-A0D9-AC13B6EDB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080100816"/>
        <c:axId val="-1080104080"/>
      </c:barChart>
      <c:catAx>
        <c:axId val="-1080100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-1080104080"/>
        <c:crosses val="autoZero"/>
        <c:auto val="1"/>
        <c:lblAlgn val="ctr"/>
        <c:lblOffset val="100"/>
        <c:noMultiLvlLbl val="0"/>
      </c:catAx>
      <c:valAx>
        <c:axId val="-1080104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lt-LT"/>
          </a:p>
        </c:txPr>
        <c:crossAx val="-10801008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188978543532868E-2"/>
          <c:y val="7.5362532162964693E-2"/>
          <c:w val="0.89254841562332143"/>
          <c:h val="0.66473642968542046"/>
        </c:manualLayout>
      </c:layout>
      <c:lineChart>
        <c:grouping val="standard"/>
        <c:varyColors val="0"/>
        <c:ser>
          <c:idx val="0"/>
          <c:order val="0"/>
          <c:tx>
            <c:strRef>
              <c:f>MT_2019!$H$88</c:f>
              <c:strCache>
                <c:ptCount val="1"/>
                <c:pt idx="0">
                  <c:v>Renginių lankytojų skaičius su bilietais</c:v>
                </c:pt>
              </c:strCache>
            </c:strRef>
          </c:tx>
          <c:spPr>
            <a:ln w="25400">
              <a:solidFill>
                <a:srgbClr val="008000"/>
              </a:solidFill>
              <a:prstDash val="solid"/>
            </a:ln>
          </c:spPr>
          <c:marker>
            <c:symbol val="x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0883973125543102E-2"/>
                  <c:y val="-3.876328502415459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75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lt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837-4885-A405-5F94D5C1235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75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lt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75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lt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3194776129587003E-2"/>
                  <c:y val="-2.716908212560388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75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lt-L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837-4885-A405-5F94D5C1235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MT_2019!$I$87:$M$87</c:f>
              <c:numCache>
                <c:formatCode>General</c:formatCode>
                <c:ptCount val="5"/>
                <c:pt idx="0">
                  <c:v>12015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MT_2019!$I$88:$M$88</c:f>
              <c:numCache>
                <c:formatCode>0</c:formatCode>
                <c:ptCount val="5"/>
                <c:pt idx="0">
                  <c:v>92</c:v>
                </c:pt>
                <c:pt idx="1">
                  <c:v>76.851954996101142</c:v>
                </c:pt>
                <c:pt idx="2">
                  <c:v>92.761447710457901</c:v>
                </c:pt>
                <c:pt idx="3">
                  <c:v>80.179710899856744</c:v>
                </c:pt>
                <c:pt idx="4">
                  <c:v>76.656302320019108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0837-4885-A405-5F94D5C1235B}"/>
            </c:ext>
          </c:extLst>
        </c:ser>
        <c:ser>
          <c:idx val="1"/>
          <c:order val="1"/>
          <c:tx>
            <c:strRef>
              <c:f>MT_2019!$H$89</c:f>
              <c:strCache>
                <c:ptCount val="1"/>
                <c:pt idx="0">
                  <c:v>Renginių lankytojų skaičius be bilietų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x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75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lt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75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lt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75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lt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75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lt-L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lt-L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MT_2019!$I$87:$M$87</c:f>
              <c:numCache>
                <c:formatCode>General</c:formatCode>
                <c:ptCount val="5"/>
                <c:pt idx="0">
                  <c:v>12015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MT_2019!$I$89:$M$89</c:f>
              <c:numCache>
                <c:formatCode>0</c:formatCode>
                <c:ptCount val="5"/>
                <c:pt idx="0">
                  <c:v>8</c:v>
                </c:pt>
                <c:pt idx="1">
                  <c:v>23.148045003898854</c:v>
                </c:pt>
                <c:pt idx="2">
                  <c:v>7.238552289542092</c:v>
                </c:pt>
                <c:pt idx="3">
                  <c:v>19.820289100143246</c:v>
                </c:pt>
                <c:pt idx="4">
                  <c:v>23.343697679980863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0837-4885-A405-5F94D5C123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80100272"/>
        <c:axId val="-1080099728"/>
      </c:lineChart>
      <c:catAx>
        <c:axId val="-108010027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  <c:crossAx val="-1080099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1080099728"/>
        <c:scaling>
          <c:orientation val="minMax"/>
        </c:scaling>
        <c:delete val="0"/>
        <c:axPos val="l"/>
        <c:majorGridlines>
          <c:spPr>
            <a:ln w="3175">
              <a:solidFill>
                <a:srgbClr val="CCCCFF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lt-LT"/>
          </a:p>
        </c:txPr>
        <c:crossAx val="-1080100272"/>
        <c:crosses val="autoZero"/>
        <c:crossBetween val="between"/>
      </c:valAx>
      <c:spPr>
        <a:solidFill>
          <a:srgbClr val="FFFFCC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0225303292894292"/>
          <c:y val="0.8628043668454487"/>
          <c:w val="0.85442013855720367"/>
          <c:h val="0.1169085168701739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lt-L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710144927536419E-2"/>
          <c:y val="5.2970468906331808E-2"/>
          <c:w val="0.92028985507246353"/>
          <c:h val="0.6905177593382325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8.0721024002434524E-3"/>
          <c:y val="0.40585436696662247"/>
          <c:w val="0.45595315531210778"/>
          <c:h val="0.5938064360573731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lang="lt-LT" sz="14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t-LT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30111878473292"/>
          <c:y val="0.11947768483201554"/>
          <c:w val="0.82944968527373963"/>
          <c:h val="0.67231945063471021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rgbClr val="FFC00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7B-4BA0-83B8-77544AE0259E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7B-4BA0-83B8-77544AE0259E}"/>
              </c:ext>
            </c:extLst>
          </c:dPt>
          <c:dPt>
            <c:idx val="2"/>
            <c:bubble3D val="0"/>
            <c:spPr>
              <a:solidFill>
                <a:srgbClr val="00FFFF"/>
              </a:solidFill>
              <a:ln w="25400">
                <a:solidFill>
                  <a:srgbClr val="00FFFF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7B-4BA0-83B8-77544AE025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rgbClr val="7030A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E7B-4BA0-83B8-77544AE0259E}"/>
              </c:ext>
            </c:extLst>
          </c:dPt>
          <c:dPt>
            <c:idx val="4"/>
            <c:bubble3D val="0"/>
            <c:spPr>
              <a:solidFill>
                <a:srgbClr val="4BACC6"/>
              </a:solidFill>
              <a:ln w="25400">
                <a:solidFill>
                  <a:schemeClr val="accent5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E7B-4BA0-83B8-77544AE0259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accent6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1E7B-4BA0-83B8-77544AE0259E}"/>
              </c:ext>
            </c:extLst>
          </c:dPt>
          <c:dPt>
            <c:idx val="6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5400">
                <a:solidFill>
                  <a:schemeClr val="accent1">
                    <a:lumMod val="40000"/>
                    <a:lumOff val="6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1E7B-4BA0-83B8-77544AE0259E}"/>
              </c:ext>
            </c:extLst>
          </c:dPt>
          <c:dPt>
            <c:idx val="7"/>
            <c:bubble3D val="0"/>
            <c:spPr>
              <a:ln w="25400">
                <a:solidFill>
                  <a:schemeClr val="accent2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1E7B-4BA0-83B8-77544AE0259E}"/>
              </c:ext>
            </c:extLst>
          </c:dPt>
          <c:dPt>
            <c:idx val="8"/>
            <c:bubble3D val="0"/>
            <c:spPr>
              <a:ln w="25400">
                <a:solidFill>
                  <a:schemeClr val="bg2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1E7B-4BA0-83B8-77544AE0259E}"/>
              </c:ext>
            </c:extLst>
          </c:dPt>
          <c:dLbls>
            <c:dLbl>
              <c:idx val="5"/>
              <c:layout>
                <c:manualLayout>
                  <c:x val="0.13992758820130174"/>
                  <c:y val="-8.385744234800877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1E7B-4BA0-83B8-77544AE0259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papildomos!$B$25:$B$33</c:f>
              <c:strCache>
                <c:ptCount val="9"/>
                <c:pt idx="0">
                  <c:v>Spektakliai</c:v>
                </c:pt>
                <c:pt idx="1">
                  <c:v>Koncertai</c:v>
                </c:pt>
                <c:pt idx="2">
                  <c:v>Renginiai</c:v>
                </c:pt>
                <c:pt idx="3">
                  <c:v>Renginiai lauke</c:v>
                </c:pt>
                <c:pt idx="4">
                  <c:v>Gastroliniai koncertai</c:v>
                </c:pt>
                <c:pt idx="5">
                  <c:v>Atvykstančių meno kolektyvų spektakliai, koncertai, renginiai</c:v>
                </c:pt>
                <c:pt idx="6">
                  <c:v>Salės nuoma</c:v>
                </c:pt>
                <c:pt idx="7">
                  <c:v>Kita veikla</c:v>
                </c:pt>
                <c:pt idx="8">
                  <c:v>Edukacinės programos</c:v>
                </c:pt>
              </c:strCache>
            </c:strRef>
          </c:cat>
          <c:val>
            <c:numRef>
              <c:f>papildomos!$C$25:$C$33</c:f>
              <c:numCache>
                <c:formatCode>0.0</c:formatCode>
                <c:ptCount val="9"/>
                <c:pt idx="0">
                  <c:v>8.5889570552147187</c:v>
                </c:pt>
                <c:pt idx="1">
                  <c:v>5.5214723926380413</c:v>
                </c:pt>
                <c:pt idx="2">
                  <c:v>0.61349693251533799</c:v>
                </c:pt>
                <c:pt idx="3">
                  <c:v>7.3619631901840537</c:v>
                </c:pt>
                <c:pt idx="4">
                  <c:v>18.404907975460123</c:v>
                </c:pt>
                <c:pt idx="5">
                  <c:v>22.699386503067483</c:v>
                </c:pt>
                <c:pt idx="6">
                  <c:v>25.766871165644201</c:v>
                </c:pt>
                <c:pt idx="7">
                  <c:v>8.5889570552147187</c:v>
                </c:pt>
                <c:pt idx="8">
                  <c:v>2.453987730061352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1E7B-4BA0-83B8-77544AE025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55904257250862599"/>
          <c:w val="0.51905827935291116"/>
          <c:h val="0.43031787693205137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lt-LT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t-L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4.7044025157232723E-2"/>
          <c:w val="1"/>
          <c:h val="0.66184915564799818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rgbClr val="FFC000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rgbClr val="FFC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3E-4CDF-9C18-1F0349EE8C3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rgbClr val="FF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73E-4CDF-9C18-1F0349EE8C32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accent5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accent5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3E-4CDF-9C18-1F0349EE8C32}"/>
              </c:ext>
            </c:extLst>
          </c:dPt>
          <c:dPt>
            <c:idx val="3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accent6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accent6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73E-4CDF-9C18-1F0349EE8C32}"/>
              </c:ext>
            </c:extLst>
          </c:dPt>
          <c:dPt>
            <c:idx val="4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tx2">
                    <a:lumMod val="40000"/>
                    <a:lumOff val="6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3E-4CDF-9C18-1F0349EE8C32}"/>
              </c:ext>
            </c:extLst>
          </c:dPt>
          <c:dPt>
            <c:idx val="5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accent2">
                    <a:lumMod val="40000"/>
                    <a:lumOff val="6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173E-4CDF-9C18-1F0349EE8C32}"/>
              </c:ext>
            </c:extLst>
          </c:dPt>
          <c:dPt>
            <c:idx val="6"/>
            <c:bubble3D val="0"/>
            <c:spPr>
              <a:solidFill>
                <a:schemeClr val="bg2">
                  <a:lumMod val="50000"/>
                </a:schemeClr>
              </a:solidFill>
              <a:ln w="25400">
                <a:solidFill>
                  <a:schemeClr val="bg2">
                    <a:lumMod val="5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bg2">
                    <a:lumMod val="5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3E-4CDF-9C18-1F0349EE8C32}"/>
              </c:ext>
            </c:extLst>
          </c:dPt>
          <c:dLbls>
            <c:dLbl>
              <c:idx val="0"/>
              <c:layout>
                <c:manualLayout>
                  <c:x val="9.4252323504162789E-4"/>
                  <c:y val="-9.6853930994474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73E-4CDF-9C18-1F0349EE8C3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5219940669920475E-2"/>
                  <c:y val="5.97917195834405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173E-4CDF-9C18-1F0349EE8C32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3651212658913233E-3"/>
                  <c:y val="1.256475016094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173E-4CDF-9C18-1F0349EE8C32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7068172416858863E-4"/>
                  <c:y val="-0.120615489101598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73E-4CDF-9C18-1F0349EE8C32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8405117469498063E-3"/>
                  <c:y val="-2.0581106606957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73E-4CDF-9C18-1F0349EE8C32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9171094124538422E-3"/>
                  <c:y val="3.605209726142731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173E-4CDF-9C18-1F0349EE8C32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94782446369513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173E-4CDF-9C18-1F0349EE8C3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papildomos!$B$52:$B$58</c:f>
              <c:strCache>
                <c:ptCount val="7"/>
                <c:pt idx="0">
                  <c:v>Spektakliai</c:v>
                </c:pt>
                <c:pt idx="1">
                  <c:v>Koncertai</c:v>
                </c:pt>
                <c:pt idx="2">
                  <c:v>Gastroliniai koncertai</c:v>
                </c:pt>
                <c:pt idx="3">
                  <c:v>Atvykstančių meno kolektyvų spektakliai, koncertai, renginiai</c:v>
                </c:pt>
                <c:pt idx="4">
                  <c:v>Salės nuoma</c:v>
                </c:pt>
                <c:pt idx="5">
                  <c:v>Kita veikla</c:v>
                </c:pt>
                <c:pt idx="6">
                  <c:v>Edukacinės programos</c:v>
                </c:pt>
              </c:strCache>
            </c:strRef>
          </c:cat>
          <c:val>
            <c:numRef>
              <c:f>papildomos!$C$52:$C$58</c:f>
              <c:numCache>
                <c:formatCode>0</c:formatCode>
                <c:ptCount val="7"/>
                <c:pt idx="0">
                  <c:v>46.507119823182002</c:v>
                </c:pt>
                <c:pt idx="1">
                  <c:v>11.985941519620292</c:v>
                </c:pt>
                <c:pt idx="2">
                  <c:v>7.5274466466176264</c:v>
                </c:pt>
                <c:pt idx="3">
                  <c:v>13.953404108844534</c:v>
                </c:pt>
                <c:pt idx="4">
                  <c:v>8.7131780136961439</c:v>
                </c:pt>
                <c:pt idx="5">
                  <c:v>7.6669444545092205</c:v>
                </c:pt>
                <c:pt idx="6">
                  <c:v>3.6459654335301974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73E-4CDF-9C18-1F0349EE8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75671894425967E-2"/>
          <c:y val="0.57930883639545172"/>
          <c:w val="0.4680458323006173"/>
          <c:h val="0.418070725030339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917037756459063"/>
          <c:y val="5.0925925925925923E-2"/>
          <c:w val="0.80082962243541134"/>
          <c:h val="0.8534218874814566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rgbClr val="FFC000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rgbClr val="FFC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105-4635-9297-E4CD6D4C90D6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rgbClr val="FF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05-4635-9297-E4CD6D4C90D6}"/>
              </c:ext>
            </c:extLst>
          </c:dPt>
          <c:dPt>
            <c:idx val="2"/>
            <c:bubble3D val="0"/>
            <c:spPr>
              <a:solidFill>
                <a:srgbClr val="00FFFF"/>
              </a:solidFill>
              <a:ln w="25400">
                <a:solidFill>
                  <a:srgbClr val="00FFFF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rgbClr val="00FFFF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105-4635-9297-E4CD6D4C90D6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accent5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accent5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A105-4635-9297-E4CD6D4C90D6}"/>
              </c:ext>
            </c:extLst>
          </c:dPt>
          <c:dPt>
            <c:idx val="4"/>
            <c:bubble3D val="0"/>
            <c:spPr>
              <a:solidFill>
                <a:srgbClr val="FF6600"/>
              </a:solidFill>
              <a:ln w="25400">
                <a:solidFill>
                  <a:srgbClr val="FF6600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rgbClr val="FF66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105-4635-9297-E4CD6D4C90D6}"/>
              </c:ext>
            </c:extLst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contourClr>
                  <a:schemeClr val="accent1">
                    <a:lumMod val="60000"/>
                    <a:lumOff val="4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05-4635-9297-E4CD6D4C90D6}"/>
              </c:ext>
            </c:extLst>
          </c:dPt>
          <c:dLbls>
            <c:dLbl>
              <c:idx val="0"/>
              <c:layout>
                <c:manualLayout>
                  <c:x val="5.8534374554042997E-3"/>
                  <c:y val="-1.10122104302179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105-4635-9297-E4CD6D4C90D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17960382032383E-3"/>
                  <c:y val="-0.152139884219587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105-4635-9297-E4CD6D4C90D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6221159478780006E-3"/>
                  <c:y val="-0.141778090176040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105-4635-9297-E4CD6D4C90D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136499879524464E-2"/>
                  <c:y val="-2.900923242167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105-4635-9297-E4CD6D4C90D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8704320300982884E-2"/>
                  <c:y val="-6.2720444798963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105-4635-9297-E4CD6D4C90D6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8531715166898497E-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105-4635-9297-E4CD6D4C90D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papildomos!$B$76:$B$81</c:f>
              <c:strCache>
                <c:ptCount val="6"/>
                <c:pt idx="0">
                  <c:v>Spektakliai</c:v>
                </c:pt>
                <c:pt idx="1">
                  <c:v>Koncertai</c:v>
                </c:pt>
                <c:pt idx="2">
                  <c:v>Renginiai</c:v>
                </c:pt>
                <c:pt idx="3">
                  <c:v>Gastroliniai koncertai</c:v>
                </c:pt>
                <c:pt idx="4">
                  <c:v>Atvykstančių meno kolektyvų spektakliai, koncertai, renginiai</c:v>
                </c:pt>
                <c:pt idx="5">
                  <c:v>Edukacinės programos</c:v>
                </c:pt>
              </c:strCache>
            </c:strRef>
          </c:cat>
          <c:val>
            <c:numRef>
              <c:f>papildomos!$C$76:$C$81</c:f>
              <c:numCache>
                <c:formatCode>0</c:formatCode>
                <c:ptCount val="6"/>
                <c:pt idx="0">
                  <c:v>22.548433389141309</c:v>
                </c:pt>
                <c:pt idx="1">
                  <c:v>7.4802678784979673</c:v>
                </c:pt>
                <c:pt idx="2">
                  <c:v>1.1958861516383641</c:v>
                </c:pt>
                <c:pt idx="3">
                  <c:v>21.675436498445329</c:v>
                </c:pt>
                <c:pt idx="4">
                  <c:v>41.927768476441024</c:v>
                </c:pt>
                <c:pt idx="5">
                  <c:v>5.1722076058359274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05-4635-9297-E4CD6D4C90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</c:legendEntry>
      <c:layout>
        <c:manualLayout>
          <c:xMode val="edge"/>
          <c:yMode val="edge"/>
          <c:x val="3.7427563437896104E-3"/>
          <c:y val="0.53650028529042559"/>
          <c:w val="0.48856344501880788"/>
          <c:h val="0.461808836395451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B1F41B-9DF6-46F4-85F2-C0CC9822D1FE}" type="datetimeFigureOut">
              <a:rPr lang="lt-LT" smtClean="0"/>
              <a:pPr/>
              <a:t>2020-03-10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56E04D-2CDC-4009-99B1-778F782E13DD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77190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B220B-04FA-46FF-AB86-BA9EFE5D70CB}" type="datetimeFigureOut">
              <a:rPr lang="lt-LT" smtClean="0"/>
              <a:pPr/>
              <a:t>2020-03-10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701519" y="4473472"/>
            <a:ext cx="5607362" cy="36608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970885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38C7B-5BFF-4517-B7B3-21734C66A1B6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597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pPr/>
              <a:t>2020-03-10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3127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pPr/>
              <a:t>2020-03-10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36712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pPr/>
              <a:t>2020-03-10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2524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pPr/>
              <a:t>2020-03-10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3767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pPr/>
              <a:t>2020-03-10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0606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pPr/>
              <a:t>2020-03-10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7227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pPr/>
              <a:t>2020-03-10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8870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pPr/>
              <a:t>2020-03-10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331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pPr/>
              <a:t>2020-03-10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2326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pPr/>
              <a:t>2020-03-10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5047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9D985-4A87-40B2-9008-DF5BFA0A2BB5}" type="datetimeFigureOut">
              <a:rPr lang="lt-LT" smtClean="0"/>
              <a:pPr/>
              <a:t>2020-03-10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A1C1-493E-47FF-8C22-108C3F92EC7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0135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9D985-4A87-40B2-9008-DF5BFA0A2BB5}" type="datetimeFigureOut">
              <a:rPr lang="lt-LT" smtClean="0"/>
              <a:pPr/>
              <a:t>2020-03-10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FA1C1-493E-47FF-8C22-108C3F92EC72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4076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28128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t-LT" altLang="lt-LT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altLang="lt-LT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lt-LT" altLang="lt-LT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 PANEVĖŽIO MUZIKINIO TEATRO VEIKLA</a:t>
            </a:r>
            <a:endParaRPr lang="lt-LT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7289" y="566469"/>
            <a:ext cx="1616016" cy="226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0578" y="569124"/>
            <a:ext cx="1610849" cy="227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2884" y="563286"/>
            <a:ext cx="1589263" cy="226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0431" y="565493"/>
            <a:ext cx="1605035" cy="226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0611" y="4081161"/>
            <a:ext cx="1629574" cy="228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6054" y="4078765"/>
            <a:ext cx="1616195" cy="229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6802" y="4076700"/>
            <a:ext cx="1138670" cy="118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36986" y="5243824"/>
            <a:ext cx="1121808" cy="112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91166" y="4077643"/>
            <a:ext cx="1605694" cy="229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19325" y="4079174"/>
            <a:ext cx="161687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34313" y="565686"/>
            <a:ext cx="1603584" cy="226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36986" y="563294"/>
            <a:ext cx="1611085" cy="226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803793" y="4079395"/>
            <a:ext cx="1628680" cy="22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3812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38200" y="1838131"/>
            <a:ext cx="10515600" cy="4338832"/>
          </a:xfrm>
        </p:spPr>
        <p:txBody>
          <a:bodyPr/>
          <a:lstStyle/>
          <a:p>
            <a:pPr marL="0" indent="0" algn="ctr">
              <a:buNone/>
            </a:pPr>
            <a:r>
              <a:rPr lang="lt-LT" altLang="lt-LT" sz="5400" dirty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Informacija parengta </a:t>
            </a:r>
            <a:endParaRPr lang="lt-LT" altLang="lt-LT" sz="5400" dirty="0" smtClean="0">
              <a:solidFill>
                <a:srgbClr val="5B9BD5">
                  <a:lumMod val="50000"/>
                </a:srgbClr>
              </a:solidFill>
              <a:latin typeface="Arial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lt-LT" altLang="lt-LT" sz="5400" dirty="0" smtClean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pagal </a:t>
            </a:r>
            <a:r>
              <a:rPr lang="lt-LT" altLang="lt-LT" sz="5400" dirty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/>
            </a:r>
            <a:br>
              <a:rPr lang="lt-LT" altLang="lt-LT" sz="5400" dirty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</a:br>
            <a:r>
              <a:rPr lang="lt-LT" altLang="lt-LT" sz="5400" dirty="0" smtClean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201</a:t>
            </a:r>
            <a:r>
              <a:rPr lang="en-US" altLang="lt-LT" sz="5400" dirty="0" smtClean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9</a:t>
            </a:r>
            <a:r>
              <a:rPr lang="lt-LT" altLang="lt-LT" sz="5400" dirty="0" smtClean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 </a:t>
            </a:r>
            <a:r>
              <a:rPr lang="lt-LT" altLang="lt-LT" sz="5400" dirty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m. įstaigos veiklos </a:t>
            </a:r>
            <a:endParaRPr lang="lt-LT" altLang="lt-LT" sz="5400" dirty="0" smtClean="0">
              <a:solidFill>
                <a:srgbClr val="5B9BD5">
                  <a:lumMod val="50000"/>
                </a:srgbClr>
              </a:solidFill>
              <a:latin typeface="Arial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lt-LT" altLang="lt-LT" sz="5400" dirty="0" smtClean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mėnesio </a:t>
            </a:r>
            <a:r>
              <a:rPr lang="lt-LT" altLang="lt-LT" sz="5400" dirty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ataskaitų </a:t>
            </a:r>
            <a:r>
              <a:rPr lang="lt-LT" altLang="lt-LT" sz="5400" dirty="0" smtClean="0">
                <a:solidFill>
                  <a:srgbClr val="5B9BD5">
                    <a:lumMod val="50000"/>
                  </a:srgbClr>
                </a:solidFill>
                <a:latin typeface="Arial"/>
                <a:ea typeface="+mj-ea"/>
                <a:cs typeface="+mj-cs"/>
              </a:rPr>
              <a:t>duomenis</a:t>
            </a:r>
            <a:r>
              <a:rPr lang="lt-LT" altLang="lt-LT" sz="5400" dirty="0" smtClean="0">
                <a:solidFill>
                  <a:srgbClr val="FF9900"/>
                </a:solidFill>
                <a:latin typeface="Arial"/>
                <a:ea typeface="+mj-ea"/>
                <a:cs typeface="+mj-cs"/>
                <a:sym typeface="Wingdings" panose="05000000000000000000" pitchFamily="2" charset="2"/>
              </a:rPr>
              <a:t></a:t>
            </a:r>
            <a:r>
              <a:rPr lang="lt-LT" altLang="lt-LT" sz="1800" dirty="0">
                <a:solidFill>
                  <a:srgbClr val="FF9900"/>
                </a:solidFill>
                <a:latin typeface="Arial"/>
                <a:ea typeface="+mj-ea"/>
                <a:cs typeface="+mj-cs"/>
              </a:rPr>
              <a:t/>
            </a:r>
            <a:br>
              <a:rPr lang="lt-LT" altLang="lt-LT" sz="1800" dirty="0">
                <a:solidFill>
                  <a:srgbClr val="FF9900"/>
                </a:solidFill>
                <a:latin typeface="Arial"/>
                <a:ea typeface="+mj-ea"/>
                <a:cs typeface="+mj-cs"/>
              </a:rPr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2128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07643"/>
          </a:xfrm>
        </p:spPr>
        <p:txBody>
          <a:bodyPr>
            <a:norm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Muzikinis teatras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VEIKLOS REZULTATŲ POKYTIS </a:t>
            </a:r>
            <a: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GB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-201</a:t>
            </a:r>
            <a:r>
              <a:rPr lang="en-GB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1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006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Muzikinis teatras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VEIKLOS REZULTATŲ POKYTIS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(proc.)</a:t>
            </a: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/>
            </a:r>
            <a:b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2018-2019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Diagrama 2"/>
          <p:cNvGraphicFramePr>
            <a:graphicFrameLocks/>
          </p:cNvGraphicFramePr>
          <p:nvPr/>
        </p:nvGraphicFramePr>
        <p:xfrm>
          <a:off x="819706" y="1836294"/>
          <a:ext cx="10532656" cy="4331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810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3"/>
          <p:cNvGraphicFramePr>
            <a:graphicFrameLocks/>
          </p:cNvGraphicFramePr>
          <p:nvPr/>
        </p:nvGraphicFramePr>
        <p:xfrm>
          <a:off x="820874" y="1691423"/>
          <a:ext cx="10600499" cy="4631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Muzikinis teatras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Muzikinio teatro lankytojų skaičiaus</a:t>
            </a:r>
            <a:r>
              <a:rPr lang="en-US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 </a:t>
            </a: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pokytis</a:t>
            </a:r>
            <a:r>
              <a:rPr lang="en-US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 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(proc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.)</a:t>
            </a: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/>
            </a:r>
            <a:b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/>
              </a:rPr>
              <a:t>2018-2019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25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Muzikinis teatras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TEATRO VEIKLA PAGAL SRITIS </a:t>
            </a:r>
            <a:r>
              <a:rPr lang="lt-LT" altLang="lt-LT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(proc.)</a:t>
            </a: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213250"/>
              </p:ext>
            </p:extLst>
          </p:nvPr>
        </p:nvGraphicFramePr>
        <p:xfrm>
          <a:off x="801624" y="1597152"/>
          <a:ext cx="10515600" cy="4628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a 1"/>
          <p:cNvGraphicFramePr>
            <a:graphicFrameLocks/>
          </p:cNvGraphicFramePr>
          <p:nvPr/>
        </p:nvGraphicFramePr>
        <p:xfrm>
          <a:off x="926709" y="1571193"/>
          <a:ext cx="10486038" cy="4933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056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>
            <a:norm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Muzikinis teatras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VEIKLOS POKYTIS 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2018-2019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10883" y="1833443"/>
          <a:ext cx="10587009" cy="4394829"/>
        </p:xfrm>
        <a:graphic>
          <a:graphicData uri="http://schemas.openxmlformats.org/drawingml/2006/table">
            <a:tbl>
              <a:tblPr/>
              <a:tblGrid>
                <a:gridCol w="4672093"/>
                <a:gridCol w="2232478"/>
                <a:gridCol w="1933280"/>
                <a:gridCol w="1749158"/>
              </a:tblGrid>
              <a:tr h="5152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2400" b="1" i="0" u="none" strike="noStrike" dirty="0">
                          <a:solidFill>
                            <a:srgbClr val="1F4E79"/>
                          </a:solidFill>
                          <a:latin typeface="Arial"/>
                        </a:rPr>
                        <a:t>PAGAL RENGINIŲ SKAIČIŲ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Pokytis proc.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3349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Spektakliai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3349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Koncertai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3349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Renginiai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3349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Renginiai lauke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3349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Gastroliniai koncertai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910311">
                <a:tc>
                  <a:txBody>
                    <a:bodyPr/>
                    <a:lstStyle/>
                    <a:p>
                      <a:pPr algn="l" rtl="0" fontAlgn="b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Atvykstančių meno kolektyvų spektakliai, koncertai, renginiai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334926">
                <a:tc>
                  <a:txBody>
                    <a:bodyPr/>
                    <a:lstStyle/>
                    <a:p>
                      <a:pPr algn="l" rtl="0" fontAlgn="b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Salės nuoma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3349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Kita veikla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289840">
                <a:tc>
                  <a:txBody>
                    <a:bodyPr/>
                    <a:lstStyle/>
                    <a:p>
                      <a:pPr algn="l" rtl="0" fontAlgn="b"/>
                      <a:r>
                        <a:rPr lang="lt-LT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Edukacinės programos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  <a:tr h="334926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IŠ VISO: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060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>
            <a:norm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Muzikinis teatras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UŽDIRBTOS PAJAMOS </a:t>
            </a: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PAGAL VEIKLOS SRITIS 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841029" y="1829088"/>
          <a:ext cx="10519959" cy="4364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657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>
            <a:norm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Muzikinis teatras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VEIKLOS POKYTIS 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lt-LT" altLang="lt-LT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10881" y="1658186"/>
          <a:ext cx="10656020" cy="4846131"/>
        </p:xfrm>
        <a:graphic>
          <a:graphicData uri="http://schemas.openxmlformats.org/drawingml/2006/table">
            <a:tbl>
              <a:tblPr/>
              <a:tblGrid>
                <a:gridCol w="4702548"/>
                <a:gridCol w="2247030"/>
                <a:gridCol w="1945882"/>
                <a:gridCol w="1760560"/>
              </a:tblGrid>
              <a:tr h="664233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en-US" sz="1400" b="1" i="0" u="none" strike="noStrike" dirty="0">
                          <a:solidFill>
                            <a:srgbClr val="333399"/>
                          </a:solidFill>
                          <a:latin typeface="Arial"/>
                        </a:rPr>
                        <a:t>PAGAL UŽDIRBTAS PAJAMAS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Pokytis proc.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93"/>
                    </a:solidFill>
                  </a:tcPr>
                </a:tc>
              </a:tr>
              <a:tr h="3874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Spektakliai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4028</a:t>
                      </a:r>
                      <a:r>
                        <a:rPr lang="lt-LT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51342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93"/>
                    </a:solidFill>
                  </a:tcPr>
                </a:tc>
              </a:tr>
              <a:tr h="3874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Koncertai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22281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13232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93"/>
                    </a:solidFill>
                  </a:tcPr>
                </a:tc>
              </a:tr>
              <a:tr h="3874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Gastroliniai spektakliai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93"/>
                    </a:solidFill>
                  </a:tcPr>
                </a:tc>
              </a:tr>
              <a:tr h="48433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Gastroliniai koncertai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17199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93"/>
                    </a:solidFill>
                  </a:tcPr>
                </a:tc>
              </a:tr>
              <a:tr h="996349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Atvykstančių meno kolektyvų spektakliai, koncertai,  renginiai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15404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93"/>
                    </a:solidFill>
                  </a:tcPr>
                </a:tc>
              </a:tr>
              <a:tr h="376399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Salės nuoma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93"/>
                    </a:solidFill>
                  </a:tcPr>
                </a:tc>
              </a:tr>
              <a:tr h="3874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Kita veikla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1954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8464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93"/>
                    </a:solidFill>
                  </a:tcPr>
                </a:tc>
              </a:tr>
              <a:tr h="387469">
                <a:tc>
                  <a:txBody>
                    <a:bodyPr/>
                    <a:lstStyle/>
                    <a:p>
                      <a:pPr algn="l" rtl="0" fontAlgn="ctr"/>
                      <a:r>
                        <a:rPr lang="lt-LT" sz="1400" b="0" i="1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Edukacinės programos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93"/>
                    </a:solidFill>
                  </a:tcPr>
                </a:tc>
              </a:tr>
              <a:tr h="387469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IŠ VISO: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99106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110396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9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5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/>
              </a:rPr>
              <a:t>Muzikinis teatras</a:t>
            </a:r>
            <a:b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/>
              </a:rPr>
            </a:b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RENGINIŲ LANKYTOJAI </a:t>
            </a:r>
            <a:r>
              <a:rPr lang="lt-LT" altLang="lt-LT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PAGAL VEIKLOS SRITIS </a:t>
            </a:r>
            <a:r>
              <a:rPr lang="lt-LT" altLang="lt-LT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(proc</a:t>
            </a:r>
            <a:r>
              <a:rPr lang="lt-LT" altLang="lt-LT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lt-LT" altLang="lt-LT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t-LT" altLang="lt-LT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lt-LT" altLang="lt-LT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altLang="lt-LT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</a:t>
            </a:r>
            <a:endParaRPr lang="lt-LT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840491" y="1835299"/>
          <a:ext cx="10494618" cy="4332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705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17176</TotalTime>
  <Words>154</Words>
  <Application>Microsoft Office PowerPoint</Application>
  <PresentationFormat>Plačiaekranė</PresentationFormat>
  <Paragraphs>96</Paragraphs>
  <Slides>10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„Office“ tema</vt:lpstr>
      <vt:lpstr>2019 M. PANEVĖŽIO MUZIKINIO TEATRO VEIKLA</vt:lpstr>
      <vt:lpstr>Muzikinis teatras VEIKLOS REZULTATŲ POKYTIS  2015-2019 m.</vt:lpstr>
      <vt:lpstr>Muzikinis teatras VEIKLOS REZULTATŲ POKYTIS (proc.) 2018-2019 m.</vt:lpstr>
      <vt:lpstr>Muzikinis teatras Muzikinio teatro lankytojų skaičiaus pokytis (proc.) 2018-2019 m.</vt:lpstr>
      <vt:lpstr>Muzikinis teatras TEATRO VEIKLA PAGAL SRITIS (proc.)  2019 m.</vt:lpstr>
      <vt:lpstr>Muzikinis teatras VEIKLOS POKYTIS (proc.)  2018-2019 m.</vt:lpstr>
      <vt:lpstr>Muzikinis teatras UŽDIRBTOS PAJAMOS PAGAL VEIKLOS SRITIS (proc.)  2019 m.</vt:lpstr>
      <vt:lpstr>Muzikinis teatras VEIKLOS POKYTIS (proc.)  2018-2019 m.</vt:lpstr>
      <vt:lpstr>Muzikinis teatras RENGINIŲ LANKYTOJAI PAGAL VEIKLOS SRITIS (proc.)  2019 m.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m.  kultūros ir meno įstaigų veiklos   A N A L I Z Ė</dc:title>
  <dc:creator>Danguolė Čepukienė</dc:creator>
  <cp:lastModifiedBy>Daiva Breivienė</cp:lastModifiedBy>
  <cp:revision>732</cp:revision>
  <cp:lastPrinted>2019-02-05T08:51:49Z</cp:lastPrinted>
  <dcterms:created xsi:type="dcterms:W3CDTF">2015-01-27T06:14:45Z</dcterms:created>
  <dcterms:modified xsi:type="dcterms:W3CDTF">2020-03-10T08:27:15Z</dcterms:modified>
</cp:coreProperties>
</file>