
<file path=[Content_Types].xml><?xml version="1.0" encoding="utf-8"?>
<Types xmlns="http://schemas.openxmlformats.org/package/2006/content-types">
  <Default Extension="bin" ContentType="application/vnd.openxmlformats-officedocument.oleObject"/>
  <Default Extension="png" ContentType="image/png"/>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8" r:id="rId2"/>
    <p:sldId id="269" r:id="rId3"/>
    <p:sldId id="256" r:id="rId4"/>
    <p:sldId id="257" r:id="rId5"/>
    <p:sldId id="258" r:id="rId6"/>
    <p:sldId id="259" r:id="rId7"/>
    <p:sldId id="260" r:id="rId8"/>
    <p:sldId id="261" r:id="rId9"/>
    <p:sldId id="262" r:id="rId10"/>
    <p:sldId id="265" r:id="rId11"/>
    <p:sldId id="266" r:id="rId12"/>
    <p:sldId id="267" r:id="rId13"/>
    <p:sldId id="270" r:id="rId14"/>
    <p:sldId id="271" r:id="rId15"/>
  </p:sldIdLst>
  <p:sldSz cx="12192000" cy="6858000"/>
  <p:notesSz cx="6858000" cy="9144000"/>
  <p:defaultTextStyle>
    <a:defPPr>
      <a:defRPr lang="lt-L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6" autoAdjust="0"/>
    <p:restoredTop sz="94660"/>
  </p:normalViewPr>
  <p:slideViewPr>
    <p:cSldViewPr snapToGrid="0">
      <p:cViewPr varScale="1">
        <p:scale>
          <a:sx n="78" d="100"/>
          <a:sy n="78" d="100"/>
        </p:scale>
        <p:origin x="642"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lt-LT"/>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lt-LT"/>
        </a:p>
      </c:txPr>
    </c:title>
    <c:autoTitleDeleted val="0"/>
    <c:view3D>
      <c:rotX val="30"/>
      <c:rotY val="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pie3DChart>
        <c:varyColors val="1"/>
        <c:ser>
          <c:idx val="0"/>
          <c:order val="0"/>
          <c:tx>
            <c:strRef>
              <c:f>Lapas1!$B$1</c:f>
              <c:strCache>
                <c:ptCount val="1"/>
                <c:pt idx="0">
                  <c:v>Pravestų edukacinių programų skaičius</c:v>
                </c:pt>
              </c:strCache>
            </c:strRef>
          </c:tx>
          <c:dPt>
            <c:idx val="0"/>
            <c:bubble3D val="0"/>
            <c:spPr>
              <a:solidFill>
                <a:schemeClr val="accent1"/>
              </a:solidFill>
              <a:ln w="25400">
                <a:solidFill>
                  <a:schemeClr val="lt1"/>
                </a:solidFill>
              </a:ln>
              <a:effectLst/>
              <a:sp3d contourW="25400">
                <a:contourClr>
                  <a:schemeClr val="lt1"/>
                </a:contourClr>
              </a:sp3d>
            </c:spPr>
          </c:dPt>
          <c:dPt>
            <c:idx val="1"/>
            <c:bubble3D val="0"/>
            <c:spPr>
              <a:solidFill>
                <a:schemeClr val="accent2"/>
              </a:solidFill>
              <a:ln w="25400">
                <a:solidFill>
                  <a:schemeClr val="lt1"/>
                </a:solidFill>
              </a:ln>
              <a:effectLst/>
              <a:sp3d contourW="25400">
                <a:contourClr>
                  <a:schemeClr val="lt1"/>
                </a:contourClr>
              </a:sp3d>
            </c:spPr>
          </c:dPt>
          <c:dPt>
            <c:idx val="2"/>
            <c:bubble3D val="0"/>
            <c:spPr>
              <a:solidFill>
                <a:schemeClr val="accent3"/>
              </a:solidFill>
              <a:ln w="25400">
                <a:solidFill>
                  <a:schemeClr val="lt1"/>
                </a:solidFill>
              </a:ln>
              <a:effectLst/>
              <a:sp3d contourW="25400">
                <a:contourClr>
                  <a:schemeClr val="lt1"/>
                </a:contourClr>
              </a:sp3d>
            </c:spPr>
          </c:dPt>
          <c:dPt>
            <c:idx val="3"/>
            <c:bubble3D val="0"/>
            <c:spPr>
              <a:solidFill>
                <a:schemeClr val="accent4"/>
              </a:solidFill>
              <a:ln w="25400">
                <a:solidFill>
                  <a:schemeClr val="lt1"/>
                </a:solidFill>
              </a:ln>
              <a:effectLst/>
              <a:sp3d contourW="25400">
                <a:contourClr>
                  <a:schemeClr val="lt1"/>
                </a:contourClr>
              </a:sp3d>
            </c:spPr>
          </c:dPt>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lt-LT"/>
              </a:p>
            </c:txPr>
            <c:dLblPos val="bestFit"/>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Lapas1!$A$2:$A$5</c:f>
              <c:strCache>
                <c:ptCount val="2"/>
                <c:pt idx="0">
                  <c:v>Kultūros paso edukacinės programos</c:v>
                </c:pt>
                <c:pt idx="1">
                  <c:v>Kitos edukacinės programos</c:v>
                </c:pt>
              </c:strCache>
            </c:strRef>
          </c:cat>
          <c:val>
            <c:numRef>
              <c:f>Lapas1!$B$2:$B$5</c:f>
              <c:numCache>
                <c:formatCode>General</c:formatCode>
                <c:ptCount val="4"/>
                <c:pt idx="0">
                  <c:v>126</c:v>
                </c:pt>
                <c:pt idx="1">
                  <c:v>190</c:v>
                </c:pt>
              </c:numCache>
            </c:numRef>
          </c:val>
        </c:ser>
        <c:dLbls>
          <c:showLegendKey val="0"/>
          <c:showVal val="0"/>
          <c:showCatName val="0"/>
          <c:showSerName val="0"/>
          <c:showPercent val="0"/>
          <c:showBubbleSize val="0"/>
          <c:showLeaderLines val="1"/>
        </c:dLbls>
      </c:pie3DChart>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lt-LT"/>
        </a:p>
      </c:txPr>
    </c:legend>
    <c:plotVisOnly val="1"/>
    <c:dispBlanksAs val="gap"/>
    <c:showDLblsOverMax val="0"/>
  </c:chart>
  <c:spPr>
    <a:noFill/>
    <a:ln>
      <a:noFill/>
    </a:ln>
    <a:effectLst/>
  </c:spPr>
  <c:txPr>
    <a:bodyPr/>
    <a:lstStyle/>
    <a:p>
      <a:pPr>
        <a:defRPr/>
      </a:pPr>
      <a:endParaRPr lang="lt-LT"/>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lt-LT"/>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lt-LT"/>
        </a:p>
      </c:txPr>
    </c:title>
    <c:autoTitleDeleted val="0"/>
    <c:view3D>
      <c:rotX val="30"/>
      <c:rotY val="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pie3DChart>
        <c:varyColors val="1"/>
        <c:ser>
          <c:idx val="0"/>
          <c:order val="0"/>
          <c:tx>
            <c:strRef>
              <c:f>Lapas1!$B$1</c:f>
              <c:strCache>
                <c:ptCount val="1"/>
                <c:pt idx="0">
                  <c:v>Lankytojų pasiskirstymas</c:v>
                </c:pt>
              </c:strCache>
            </c:strRef>
          </c:tx>
          <c:dPt>
            <c:idx val="0"/>
            <c:bubble3D val="0"/>
            <c:spPr>
              <a:solidFill>
                <a:schemeClr val="accent1"/>
              </a:solidFill>
              <a:ln w="25400">
                <a:solidFill>
                  <a:schemeClr val="lt1"/>
                </a:solidFill>
              </a:ln>
              <a:effectLst/>
              <a:sp3d contourW="25400">
                <a:contourClr>
                  <a:schemeClr val="lt1"/>
                </a:contourClr>
              </a:sp3d>
            </c:spPr>
          </c:dPt>
          <c:dPt>
            <c:idx val="1"/>
            <c:bubble3D val="0"/>
            <c:spPr>
              <a:solidFill>
                <a:schemeClr val="accent2"/>
              </a:solidFill>
              <a:ln w="25400">
                <a:solidFill>
                  <a:schemeClr val="lt1"/>
                </a:solidFill>
              </a:ln>
              <a:effectLst/>
              <a:sp3d contourW="25400">
                <a:contourClr>
                  <a:schemeClr val="lt1"/>
                </a:contourClr>
              </a:sp3d>
            </c:spPr>
          </c:dPt>
          <c:dPt>
            <c:idx val="2"/>
            <c:bubble3D val="0"/>
            <c:spPr>
              <a:solidFill>
                <a:schemeClr val="accent3"/>
              </a:solidFill>
              <a:ln w="25400">
                <a:solidFill>
                  <a:schemeClr val="lt1"/>
                </a:solidFill>
              </a:ln>
              <a:effectLst/>
              <a:sp3d contourW="25400">
                <a:contourClr>
                  <a:schemeClr val="lt1"/>
                </a:contourClr>
              </a:sp3d>
            </c:spPr>
          </c:dPt>
          <c:dPt>
            <c:idx val="3"/>
            <c:bubble3D val="0"/>
            <c:spPr>
              <a:solidFill>
                <a:schemeClr val="accent4"/>
              </a:solidFill>
              <a:ln w="25400">
                <a:solidFill>
                  <a:schemeClr val="lt1"/>
                </a:solidFill>
              </a:ln>
              <a:effectLst/>
              <a:sp3d contourW="25400">
                <a:contourClr>
                  <a:schemeClr val="lt1"/>
                </a:contourClr>
              </a:sp3d>
            </c:spPr>
          </c:dPt>
          <c:dLbls>
            <c:dLbl>
              <c:idx val="0"/>
              <c:dLblPos val="bestFit"/>
              <c:showLegendKey val="0"/>
              <c:showVal val="1"/>
              <c:showCatName val="0"/>
              <c:showSerName val="0"/>
              <c:showPercent val="0"/>
              <c:showBubbleSize val="0"/>
              <c:extLst>
                <c:ext xmlns:c15="http://schemas.microsoft.com/office/drawing/2012/chart" uri="{CE6537A1-D6FC-4f65-9D91-7224C49458BB}"/>
              </c:extLst>
            </c:dLbl>
            <c:dLbl>
              <c:idx val="1"/>
              <c:dLblPos val="bestFit"/>
              <c:showLegendKey val="0"/>
              <c:showVal val="1"/>
              <c:showCatName val="0"/>
              <c:showSerName val="0"/>
              <c:showPercent val="0"/>
              <c:showBubbleSize val="0"/>
              <c:extLst>
                <c:ext xmlns:c15="http://schemas.microsoft.com/office/drawing/2012/chart" uri="{CE6537A1-D6FC-4f65-9D91-7224C49458BB}"/>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lt-LT"/>
              </a:p>
            </c:txPr>
            <c:showLegendKey val="0"/>
            <c:showVal val="0"/>
            <c:showCatName val="0"/>
            <c:showSerName val="0"/>
            <c:showPercent val="0"/>
            <c:showBubbleSize val="0"/>
            <c:extLst>
              <c:ext xmlns:c15="http://schemas.microsoft.com/office/drawing/2012/chart" uri="{CE6537A1-D6FC-4f65-9D91-7224C49458BB}"/>
            </c:extLst>
          </c:dLbls>
          <c:cat>
            <c:strRef>
              <c:f>Lapas1!$A$2:$A$5</c:f>
              <c:strCache>
                <c:ptCount val="2"/>
                <c:pt idx="0">
                  <c:v>Kultūros paso programos</c:v>
                </c:pt>
                <c:pt idx="1">
                  <c:v>Kitos edukacinės programos</c:v>
                </c:pt>
              </c:strCache>
            </c:strRef>
          </c:cat>
          <c:val>
            <c:numRef>
              <c:f>Lapas1!$B$2:$B$5</c:f>
              <c:numCache>
                <c:formatCode>General</c:formatCode>
                <c:ptCount val="4"/>
                <c:pt idx="0">
                  <c:v>6889</c:v>
                </c:pt>
                <c:pt idx="1">
                  <c:v>11771</c:v>
                </c:pt>
              </c:numCache>
            </c:numRef>
          </c:val>
        </c:ser>
        <c:dLbls>
          <c:showLegendKey val="0"/>
          <c:showVal val="0"/>
          <c:showCatName val="0"/>
          <c:showSerName val="0"/>
          <c:showPercent val="0"/>
          <c:showBubbleSize val="0"/>
          <c:showLeaderLines val="1"/>
        </c:dLbls>
      </c:pie3DChart>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lt-LT"/>
        </a:p>
      </c:txPr>
    </c:legend>
    <c:plotVisOnly val="1"/>
    <c:dispBlanksAs val="gap"/>
    <c:showDLblsOverMax val="0"/>
  </c:chart>
  <c:spPr>
    <a:noFill/>
    <a:ln>
      <a:noFill/>
    </a:ln>
    <a:effectLst/>
  </c:spPr>
  <c:txPr>
    <a:bodyPr/>
    <a:lstStyle/>
    <a:p>
      <a:pPr>
        <a:defRPr/>
      </a:pPr>
      <a:endParaRPr lang="lt-LT"/>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6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6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2.e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lt-LT"/>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lt-LT"/>
          </a:p>
        </p:txBody>
      </p:sp>
      <p:sp>
        <p:nvSpPr>
          <p:cNvPr id="4" name="Date Placeholder 3"/>
          <p:cNvSpPr>
            <a:spLocks noGrp="1"/>
          </p:cNvSpPr>
          <p:nvPr>
            <p:ph type="dt" sz="half" idx="10"/>
          </p:nvPr>
        </p:nvSpPr>
        <p:spPr/>
        <p:txBody>
          <a:bodyPr/>
          <a:lstStyle/>
          <a:p>
            <a:fld id="{5DB17026-A54D-401C-95D8-D7EC27EBA481}" type="datetimeFigureOut">
              <a:rPr lang="lt-LT" smtClean="0"/>
              <a:t>2020-03-10</a:t>
            </a:fld>
            <a:endParaRPr lang="lt-LT"/>
          </a:p>
        </p:txBody>
      </p:sp>
      <p:sp>
        <p:nvSpPr>
          <p:cNvPr id="5" name="Footer Placeholder 4"/>
          <p:cNvSpPr>
            <a:spLocks noGrp="1"/>
          </p:cNvSpPr>
          <p:nvPr>
            <p:ph type="ftr" sz="quarter" idx="11"/>
          </p:nvPr>
        </p:nvSpPr>
        <p:spPr/>
        <p:txBody>
          <a:bodyPr/>
          <a:lstStyle/>
          <a:p>
            <a:endParaRPr lang="lt-LT"/>
          </a:p>
        </p:txBody>
      </p:sp>
      <p:sp>
        <p:nvSpPr>
          <p:cNvPr id="6" name="Slide Number Placeholder 5"/>
          <p:cNvSpPr>
            <a:spLocks noGrp="1"/>
          </p:cNvSpPr>
          <p:nvPr>
            <p:ph type="sldNum" sz="quarter" idx="12"/>
          </p:nvPr>
        </p:nvSpPr>
        <p:spPr/>
        <p:txBody>
          <a:bodyPr/>
          <a:lstStyle/>
          <a:p>
            <a:fld id="{B2957779-87A4-4F97-97C5-22FC0279C5F4}" type="slidenum">
              <a:rPr lang="lt-LT" smtClean="0"/>
              <a:t>‹#›</a:t>
            </a:fld>
            <a:endParaRPr lang="lt-LT"/>
          </a:p>
        </p:txBody>
      </p:sp>
    </p:spTree>
    <p:extLst>
      <p:ext uri="{BB962C8B-B14F-4D97-AF65-F5344CB8AC3E}">
        <p14:creationId xmlns:p14="http://schemas.microsoft.com/office/powerpoint/2010/main" val="13243915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lt-LT"/>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t-LT"/>
          </a:p>
        </p:txBody>
      </p:sp>
      <p:sp>
        <p:nvSpPr>
          <p:cNvPr id="4" name="Date Placeholder 3"/>
          <p:cNvSpPr>
            <a:spLocks noGrp="1"/>
          </p:cNvSpPr>
          <p:nvPr>
            <p:ph type="dt" sz="half" idx="10"/>
          </p:nvPr>
        </p:nvSpPr>
        <p:spPr/>
        <p:txBody>
          <a:bodyPr/>
          <a:lstStyle/>
          <a:p>
            <a:fld id="{5DB17026-A54D-401C-95D8-D7EC27EBA481}" type="datetimeFigureOut">
              <a:rPr lang="lt-LT" smtClean="0"/>
              <a:t>2020-03-10</a:t>
            </a:fld>
            <a:endParaRPr lang="lt-LT"/>
          </a:p>
        </p:txBody>
      </p:sp>
      <p:sp>
        <p:nvSpPr>
          <p:cNvPr id="5" name="Footer Placeholder 4"/>
          <p:cNvSpPr>
            <a:spLocks noGrp="1"/>
          </p:cNvSpPr>
          <p:nvPr>
            <p:ph type="ftr" sz="quarter" idx="11"/>
          </p:nvPr>
        </p:nvSpPr>
        <p:spPr/>
        <p:txBody>
          <a:bodyPr/>
          <a:lstStyle/>
          <a:p>
            <a:endParaRPr lang="lt-LT"/>
          </a:p>
        </p:txBody>
      </p:sp>
      <p:sp>
        <p:nvSpPr>
          <p:cNvPr id="6" name="Slide Number Placeholder 5"/>
          <p:cNvSpPr>
            <a:spLocks noGrp="1"/>
          </p:cNvSpPr>
          <p:nvPr>
            <p:ph type="sldNum" sz="quarter" idx="12"/>
          </p:nvPr>
        </p:nvSpPr>
        <p:spPr/>
        <p:txBody>
          <a:bodyPr/>
          <a:lstStyle/>
          <a:p>
            <a:fld id="{B2957779-87A4-4F97-97C5-22FC0279C5F4}" type="slidenum">
              <a:rPr lang="lt-LT" smtClean="0"/>
              <a:t>‹#›</a:t>
            </a:fld>
            <a:endParaRPr lang="lt-LT"/>
          </a:p>
        </p:txBody>
      </p:sp>
    </p:spTree>
    <p:extLst>
      <p:ext uri="{BB962C8B-B14F-4D97-AF65-F5344CB8AC3E}">
        <p14:creationId xmlns:p14="http://schemas.microsoft.com/office/powerpoint/2010/main" val="26682294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lt-LT"/>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t-LT"/>
          </a:p>
        </p:txBody>
      </p:sp>
      <p:sp>
        <p:nvSpPr>
          <p:cNvPr id="4" name="Date Placeholder 3"/>
          <p:cNvSpPr>
            <a:spLocks noGrp="1"/>
          </p:cNvSpPr>
          <p:nvPr>
            <p:ph type="dt" sz="half" idx="10"/>
          </p:nvPr>
        </p:nvSpPr>
        <p:spPr/>
        <p:txBody>
          <a:bodyPr/>
          <a:lstStyle/>
          <a:p>
            <a:fld id="{5DB17026-A54D-401C-95D8-D7EC27EBA481}" type="datetimeFigureOut">
              <a:rPr lang="lt-LT" smtClean="0"/>
              <a:t>2020-03-10</a:t>
            </a:fld>
            <a:endParaRPr lang="lt-LT"/>
          </a:p>
        </p:txBody>
      </p:sp>
      <p:sp>
        <p:nvSpPr>
          <p:cNvPr id="5" name="Footer Placeholder 4"/>
          <p:cNvSpPr>
            <a:spLocks noGrp="1"/>
          </p:cNvSpPr>
          <p:nvPr>
            <p:ph type="ftr" sz="quarter" idx="11"/>
          </p:nvPr>
        </p:nvSpPr>
        <p:spPr/>
        <p:txBody>
          <a:bodyPr/>
          <a:lstStyle/>
          <a:p>
            <a:endParaRPr lang="lt-LT"/>
          </a:p>
        </p:txBody>
      </p:sp>
      <p:sp>
        <p:nvSpPr>
          <p:cNvPr id="6" name="Slide Number Placeholder 5"/>
          <p:cNvSpPr>
            <a:spLocks noGrp="1"/>
          </p:cNvSpPr>
          <p:nvPr>
            <p:ph type="sldNum" sz="quarter" idx="12"/>
          </p:nvPr>
        </p:nvSpPr>
        <p:spPr/>
        <p:txBody>
          <a:bodyPr/>
          <a:lstStyle/>
          <a:p>
            <a:fld id="{B2957779-87A4-4F97-97C5-22FC0279C5F4}" type="slidenum">
              <a:rPr lang="lt-LT" smtClean="0"/>
              <a:t>‹#›</a:t>
            </a:fld>
            <a:endParaRPr lang="lt-LT"/>
          </a:p>
        </p:txBody>
      </p:sp>
    </p:spTree>
    <p:extLst>
      <p:ext uri="{BB962C8B-B14F-4D97-AF65-F5344CB8AC3E}">
        <p14:creationId xmlns:p14="http://schemas.microsoft.com/office/powerpoint/2010/main" val="7902252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lt-LT"/>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t-LT"/>
          </a:p>
        </p:txBody>
      </p:sp>
      <p:sp>
        <p:nvSpPr>
          <p:cNvPr id="4" name="Date Placeholder 3"/>
          <p:cNvSpPr>
            <a:spLocks noGrp="1"/>
          </p:cNvSpPr>
          <p:nvPr>
            <p:ph type="dt" sz="half" idx="10"/>
          </p:nvPr>
        </p:nvSpPr>
        <p:spPr/>
        <p:txBody>
          <a:bodyPr/>
          <a:lstStyle/>
          <a:p>
            <a:fld id="{5DB17026-A54D-401C-95D8-D7EC27EBA481}" type="datetimeFigureOut">
              <a:rPr lang="lt-LT" smtClean="0"/>
              <a:t>2020-03-10</a:t>
            </a:fld>
            <a:endParaRPr lang="lt-LT"/>
          </a:p>
        </p:txBody>
      </p:sp>
      <p:sp>
        <p:nvSpPr>
          <p:cNvPr id="5" name="Footer Placeholder 4"/>
          <p:cNvSpPr>
            <a:spLocks noGrp="1"/>
          </p:cNvSpPr>
          <p:nvPr>
            <p:ph type="ftr" sz="quarter" idx="11"/>
          </p:nvPr>
        </p:nvSpPr>
        <p:spPr/>
        <p:txBody>
          <a:bodyPr/>
          <a:lstStyle/>
          <a:p>
            <a:endParaRPr lang="lt-LT"/>
          </a:p>
        </p:txBody>
      </p:sp>
      <p:sp>
        <p:nvSpPr>
          <p:cNvPr id="6" name="Slide Number Placeholder 5"/>
          <p:cNvSpPr>
            <a:spLocks noGrp="1"/>
          </p:cNvSpPr>
          <p:nvPr>
            <p:ph type="sldNum" sz="quarter" idx="12"/>
          </p:nvPr>
        </p:nvSpPr>
        <p:spPr/>
        <p:txBody>
          <a:bodyPr/>
          <a:lstStyle/>
          <a:p>
            <a:fld id="{B2957779-87A4-4F97-97C5-22FC0279C5F4}" type="slidenum">
              <a:rPr lang="lt-LT" smtClean="0"/>
              <a:t>‹#›</a:t>
            </a:fld>
            <a:endParaRPr lang="lt-LT"/>
          </a:p>
        </p:txBody>
      </p:sp>
    </p:spTree>
    <p:extLst>
      <p:ext uri="{BB962C8B-B14F-4D97-AF65-F5344CB8AC3E}">
        <p14:creationId xmlns:p14="http://schemas.microsoft.com/office/powerpoint/2010/main" val="7986149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lt-LT"/>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DB17026-A54D-401C-95D8-D7EC27EBA481}" type="datetimeFigureOut">
              <a:rPr lang="lt-LT" smtClean="0"/>
              <a:t>2020-03-10</a:t>
            </a:fld>
            <a:endParaRPr lang="lt-LT"/>
          </a:p>
        </p:txBody>
      </p:sp>
      <p:sp>
        <p:nvSpPr>
          <p:cNvPr id="5" name="Footer Placeholder 4"/>
          <p:cNvSpPr>
            <a:spLocks noGrp="1"/>
          </p:cNvSpPr>
          <p:nvPr>
            <p:ph type="ftr" sz="quarter" idx="11"/>
          </p:nvPr>
        </p:nvSpPr>
        <p:spPr/>
        <p:txBody>
          <a:bodyPr/>
          <a:lstStyle/>
          <a:p>
            <a:endParaRPr lang="lt-LT"/>
          </a:p>
        </p:txBody>
      </p:sp>
      <p:sp>
        <p:nvSpPr>
          <p:cNvPr id="6" name="Slide Number Placeholder 5"/>
          <p:cNvSpPr>
            <a:spLocks noGrp="1"/>
          </p:cNvSpPr>
          <p:nvPr>
            <p:ph type="sldNum" sz="quarter" idx="12"/>
          </p:nvPr>
        </p:nvSpPr>
        <p:spPr/>
        <p:txBody>
          <a:bodyPr/>
          <a:lstStyle/>
          <a:p>
            <a:fld id="{B2957779-87A4-4F97-97C5-22FC0279C5F4}" type="slidenum">
              <a:rPr lang="lt-LT" smtClean="0"/>
              <a:t>‹#›</a:t>
            </a:fld>
            <a:endParaRPr lang="lt-LT"/>
          </a:p>
        </p:txBody>
      </p:sp>
    </p:spTree>
    <p:extLst>
      <p:ext uri="{BB962C8B-B14F-4D97-AF65-F5344CB8AC3E}">
        <p14:creationId xmlns:p14="http://schemas.microsoft.com/office/powerpoint/2010/main" val="9316833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lt-LT"/>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t-LT"/>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t-LT"/>
          </a:p>
        </p:txBody>
      </p:sp>
      <p:sp>
        <p:nvSpPr>
          <p:cNvPr id="5" name="Date Placeholder 4"/>
          <p:cNvSpPr>
            <a:spLocks noGrp="1"/>
          </p:cNvSpPr>
          <p:nvPr>
            <p:ph type="dt" sz="half" idx="10"/>
          </p:nvPr>
        </p:nvSpPr>
        <p:spPr/>
        <p:txBody>
          <a:bodyPr/>
          <a:lstStyle/>
          <a:p>
            <a:fld id="{5DB17026-A54D-401C-95D8-D7EC27EBA481}" type="datetimeFigureOut">
              <a:rPr lang="lt-LT" smtClean="0"/>
              <a:t>2020-03-10</a:t>
            </a:fld>
            <a:endParaRPr lang="lt-LT"/>
          </a:p>
        </p:txBody>
      </p:sp>
      <p:sp>
        <p:nvSpPr>
          <p:cNvPr id="6" name="Footer Placeholder 5"/>
          <p:cNvSpPr>
            <a:spLocks noGrp="1"/>
          </p:cNvSpPr>
          <p:nvPr>
            <p:ph type="ftr" sz="quarter" idx="11"/>
          </p:nvPr>
        </p:nvSpPr>
        <p:spPr/>
        <p:txBody>
          <a:bodyPr/>
          <a:lstStyle/>
          <a:p>
            <a:endParaRPr lang="lt-LT"/>
          </a:p>
        </p:txBody>
      </p:sp>
      <p:sp>
        <p:nvSpPr>
          <p:cNvPr id="7" name="Slide Number Placeholder 6"/>
          <p:cNvSpPr>
            <a:spLocks noGrp="1"/>
          </p:cNvSpPr>
          <p:nvPr>
            <p:ph type="sldNum" sz="quarter" idx="12"/>
          </p:nvPr>
        </p:nvSpPr>
        <p:spPr/>
        <p:txBody>
          <a:bodyPr/>
          <a:lstStyle/>
          <a:p>
            <a:fld id="{B2957779-87A4-4F97-97C5-22FC0279C5F4}" type="slidenum">
              <a:rPr lang="lt-LT" smtClean="0"/>
              <a:t>‹#›</a:t>
            </a:fld>
            <a:endParaRPr lang="lt-LT"/>
          </a:p>
        </p:txBody>
      </p:sp>
    </p:spTree>
    <p:extLst>
      <p:ext uri="{BB962C8B-B14F-4D97-AF65-F5344CB8AC3E}">
        <p14:creationId xmlns:p14="http://schemas.microsoft.com/office/powerpoint/2010/main" val="5021537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lt-LT"/>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t-LT"/>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t-LT"/>
          </a:p>
        </p:txBody>
      </p:sp>
      <p:sp>
        <p:nvSpPr>
          <p:cNvPr id="7" name="Date Placeholder 6"/>
          <p:cNvSpPr>
            <a:spLocks noGrp="1"/>
          </p:cNvSpPr>
          <p:nvPr>
            <p:ph type="dt" sz="half" idx="10"/>
          </p:nvPr>
        </p:nvSpPr>
        <p:spPr/>
        <p:txBody>
          <a:bodyPr/>
          <a:lstStyle/>
          <a:p>
            <a:fld id="{5DB17026-A54D-401C-95D8-D7EC27EBA481}" type="datetimeFigureOut">
              <a:rPr lang="lt-LT" smtClean="0"/>
              <a:t>2020-03-10</a:t>
            </a:fld>
            <a:endParaRPr lang="lt-LT"/>
          </a:p>
        </p:txBody>
      </p:sp>
      <p:sp>
        <p:nvSpPr>
          <p:cNvPr id="8" name="Footer Placeholder 7"/>
          <p:cNvSpPr>
            <a:spLocks noGrp="1"/>
          </p:cNvSpPr>
          <p:nvPr>
            <p:ph type="ftr" sz="quarter" idx="11"/>
          </p:nvPr>
        </p:nvSpPr>
        <p:spPr/>
        <p:txBody>
          <a:bodyPr/>
          <a:lstStyle/>
          <a:p>
            <a:endParaRPr lang="lt-LT"/>
          </a:p>
        </p:txBody>
      </p:sp>
      <p:sp>
        <p:nvSpPr>
          <p:cNvPr id="9" name="Slide Number Placeholder 8"/>
          <p:cNvSpPr>
            <a:spLocks noGrp="1"/>
          </p:cNvSpPr>
          <p:nvPr>
            <p:ph type="sldNum" sz="quarter" idx="12"/>
          </p:nvPr>
        </p:nvSpPr>
        <p:spPr/>
        <p:txBody>
          <a:bodyPr/>
          <a:lstStyle/>
          <a:p>
            <a:fld id="{B2957779-87A4-4F97-97C5-22FC0279C5F4}" type="slidenum">
              <a:rPr lang="lt-LT" smtClean="0"/>
              <a:t>‹#›</a:t>
            </a:fld>
            <a:endParaRPr lang="lt-LT"/>
          </a:p>
        </p:txBody>
      </p:sp>
    </p:spTree>
    <p:extLst>
      <p:ext uri="{BB962C8B-B14F-4D97-AF65-F5344CB8AC3E}">
        <p14:creationId xmlns:p14="http://schemas.microsoft.com/office/powerpoint/2010/main" val="30957550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lt-LT"/>
          </a:p>
        </p:txBody>
      </p:sp>
      <p:sp>
        <p:nvSpPr>
          <p:cNvPr id="3" name="Date Placeholder 2"/>
          <p:cNvSpPr>
            <a:spLocks noGrp="1"/>
          </p:cNvSpPr>
          <p:nvPr>
            <p:ph type="dt" sz="half" idx="10"/>
          </p:nvPr>
        </p:nvSpPr>
        <p:spPr/>
        <p:txBody>
          <a:bodyPr/>
          <a:lstStyle/>
          <a:p>
            <a:fld id="{5DB17026-A54D-401C-95D8-D7EC27EBA481}" type="datetimeFigureOut">
              <a:rPr lang="lt-LT" smtClean="0"/>
              <a:t>2020-03-10</a:t>
            </a:fld>
            <a:endParaRPr lang="lt-LT"/>
          </a:p>
        </p:txBody>
      </p:sp>
      <p:sp>
        <p:nvSpPr>
          <p:cNvPr id="4" name="Footer Placeholder 3"/>
          <p:cNvSpPr>
            <a:spLocks noGrp="1"/>
          </p:cNvSpPr>
          <p:nvPr>
            <p:ph type="ftr" sz="quarter" idx="11"/>
          </p:nvPr>
        </p:nvSpPr>
        <p:spPr/>
        <p:txBody>
          <a:bodyPr/>
          <a:lstStyle/>
          <a:p>
            <a:endParaRPr lang="lt-LT"/>
          </a:p>
        </p:txBody>
      </p:sp>
      <p:sp>
        <p:nvSpPr>
          <p:cNvPr id="5" name="Slide Number Placeholder 4"/>
          <p:cNvSpPr>
            <a:spLocks noGrp="1"/>
          </p:cNvSpPr>
          <p:nvPr>
            <p:ph type="sldNum" sz="quarter" idx="12"/>
          </p:nvPr>
        </p:nvSpPr>
        <p:spPr/>
        <p:txBody>
          <a:bodyPr/>
          <a:lstStyle/>
          <a:p>
            <a:fld id="{B2957779-87A4-4F97-97C5-22FC0279C5F4}" type="slidenum">
              <a:rPr lang="lt-LT" smtClean="0"/>
              <a:t>‹#›</a:t>
            </a:fld>
            <a:endParaRPr lang="lt-LT"/>
          </a:p>
        </p:txBody>
      </p:sp>
    </p:spTree>
    <p:extLst>
      <p:ext uri="{BB962C8B-B14F-4D97-AF65-F5344CB8AC3E}">
        <p14:creationId xmlns:p14="http://schemas.microsoft.com/office/powerpoint/2010/main" val="24560370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DB17026-A54D-401C-95D8-D7EC27EBA481}" type="datetimeFigureOut">
              <a:rPr lang="lt-LT" smtClean="0"/>
              <a:t>2020-03-10</a:t>
            </a:fld>
            <a:endParaRPr lang="lt-LT"/>
          </a:p>
        </p:txBody>
      </p:sp>
      <p:sp>
        <p:nvSpPr>
          <p:cNvPr id="3" name="Footer Placeholder 2"/>
          <p:cNvSpPr>
            <a:spLocks noGrp="1"/>
          </p:cNvSpPr>
          <p:nvPr>
            <p:ph type="ftr" sz="quarter" idx="11"/>
          </p:nvPr>
        </p:nvSpPr>
        <p:spPr/>
        <p:txBody>
          <a:bodyPr/>
          <a:lstStyle/>
          <a:p>
            <a:endParaRPr lang="lt-LT"/>
          </a:p>
        </p:txBody>
      </p:sp>
      <p:sp>
        <p:nvSpPr>
          <p:cNvPr id="4" name="Slide Number Placeholder 3"/>
          <p:cNvSpPr>
            <a:spLocks noGrp="1"/>
          </p:cNvSpPr>
          <p:nvPr>
            <p:ph type="sldNum" sz="quarter" idx="12"/>
          </p:nvPr>
        </p:nvSpPr>
        <p:spPr/>
        <p:txBody>
          <a:bodyPr/>
          <a:lstStyle/>
          <a:p>
            <a:fld id="{B2957779-87A4-4F97-97C5-22FC0279C5F4}" type="slidenum">
              <a:rPr lang="lt-LT" smtClean="0"/>
              <a:t>‹#›</a:t>
            </a:fld>
            <a:endParaRPr lang="lt-LT"/>
          </a:p>
        </p:txBody>
      </p:sp>
    </p:spTree>
    <p:extLst>
      <p:ext uri="{BB962C8B-B14F-4D97-AF65-F5344CB8AC3E}">
        <p14:creationId xmlns:p14="http://schemas.microsoft.com/office/powerpoint/2010/main" val="37936510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lt-LT"/>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t-LT"/>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DB17026-A54D-401C-95D8-D7EC27EBA481}" type="datetimeFigureOut">
              <a:rPr lang="lt-LT" smtClean="0"/>
              <a:t>2020-03-10</a:t>
            </a:fld>
            <a:endParaRPr lang="lt-LT"/>
          </a:p>
        </p:txBody>
      </p:sp>
      <p:sp>
        <p:nvSpPr>
          <p:cNvPr id="6" name="Footer Placeholder 5"/>
          <p:cNvSpPr>
            <a:spLocks noGrp="1"/>
          </p:cNvSpPr>
          <p:nvPr>
            <p:ph type="ftr" sz="quarter" idx="11"/>
          </p:nvPr>
        </p:nvSpPr>
        <p:spPr/>
        <p:txBody>
          <a:bodyPr/>
          <a:lstStyle/>
          <a:p>
            <a:endParaRPr lang="lt-LT"/>
          </a:p>
        </p:txBody>
      </p:sp>
      <p:sp>
        <p:nvSpPr>
          <p:cNvPr id="7" name="Slide Number Placeholder 6"/>
          <p:cNvSpPr>
            <a:spLocks noGrp="1"/>
          </p:cNvSpPr>
          <p:nvPr>
            <p:ph type="sldNum" sz="quarter" idx="12"/>
          </p:nvPr>
        </p:nvSpPr>
        <p:spPr/>
        <p:txBody>
          <a:bodyPr/>
          <a:lstStyle/>
          <a:p>
            <a:fld id="{B2957779-87A4-4F97-97C5-22FC0279C5F4}" type="slidenum">
              <a:rPr lang="lt-LT" smtClean="0"/>
              <a:t>‹#›</a:t>
            </a:fld>
            <a:endParaRPr lang="lt-LT"/>
          </a:p>
        </p:txBody>
      </p:sp>
    </p:spTree>
    <p:extLst>
      <p:ext uri="{BB962C8B-B14F-4D97-AF65-F5344CB8AC3E}">
        <p14:creationId xmlns:p14="http://schemas.microsoft.com/office/powerpoint/2010/main" val="2969453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lt-LT"/>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lt-LT"/>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DB17026-A54D-401C-95D8-D7EC27EBA481}" type="datetimeFigureOut">
              <a:rPr lang="lt-LT" smtClean="0"/>
              <a:t>2020-03-10</a:t>
            </a:fld>
            <a:endParaRPr lang="lt-LT"/>
          </a:p>
        </p:txBody>
      </p:sp>
      <p:sp>
        <p:nvSpPr>
          <p:cNvPr id="6" name="Footer Placeholder 5"/>
          <p:cNvSpPr>
            <a:spLocks noGrp="1"/>
          </p:cNvSpPr>
          <p:nvPr>
            <p:ph type="ftr" sz="quarter" idx="11"/>
          </p:nvPr>
        </p:nvSpPr>
        <p:spPr/>
        <p:txBody>
          <a:bodyPr/>
          <a:lstStyle/>
          <a:p>
            <a:endParaRPr lang="lt-LT"/>
          </a:p>
        </p:txBody>
      </p:sp>
      <p:sp>
        <p:nvSpPr>
          <p:cNvPr id="7" name="Slide Number Placeholder 6"/>
          <p:cNvSpPr>
            <a:spLocks noGrp="1"/>
          </p:cNvSpPr>
          <p:nvPr>
            <p:ph type="sldNum" sz="quarter" idx="12"/>
          </p:nvPr>
        </p:nvSpPr>
        <p:spPr/>
        <p:txBody>
          <a:bodyPr/>
          <a:lstStyle/>
          <a:p>
            <a:fld id="{B2957779-87A4-4F97-97C5-22FC0279C5F4}" type="slidenum">
              <a:rPr lang="lt-LT" smtClean="0"/>
              <a:t>‹#›</a:t>
            </a:fld>
            <a:endParaRPr lang="lt-LT"/>
          </a:p>
        </p:txBody>
      </p:sp>
    </p:spTree>
    <p:extLst>
      <p:ext uri="{BB962C8B-B14F-4D97-AF65-F5344CB8AC3E}">
        <p14:creationId xmlns:p14="http://schemas.microsoft.com/office/powerpoint/2010/main" val="17432661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lt-LT"/>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t-LT"/>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DB17026-A54D-401C-95D8-D7EC27EBA481}" type="datetimeFigureOut">
              <a:rPr lang="lt-LT" smtClean="0"/>
              <a:t>2020-03-10</a:t>
            </a:fld>
            <a:endParaRPr lang="lt-LT"/>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lt-LT"/>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2957779-87A4-4F97-97C5-22FC0279C5F4}" type="slidenum">
              <a:rPr lang="lt-LT" smtClean="0"/>
              <a:t>‹#›</a:t>
            </a:fld>
            <a:endParaRPr lang="lt-LT"/>
          </a:p>
        </p:txBody>
      </p:sp>
    </p:spTree>
    <p:extLst>
      <p:ext uri="{BB962C8B-B14F-4D97-AF65-F5344CB8AC3E}">
        <p14:creationId xmlns:p14="http://schemas.microsoft.com/office/powerpoint/2010/main" val="215669451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lt-L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https://www.filmneweurope.com/news/lithuania-news/item/118672-fne-europa-cinemas-cinema-of-the-month-cinema-centre-garsas-panevezys-lithuania"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1.emf"/></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vmlDrawing" Target="../drawings/vmlDrawing2.vml"/><Relationship Id="rId4" Type="http://schemas.openxmlformats.org/officeDocument/2006/relationships/image" Target="../media/image2.emf"/></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t-LT" dirty="0"/>
              <a:t>Įstaigos 2019 m. biudžetas </a:t>
            </a:r>
          </a:p>
        </p:txBody>
      </p:sp>
      <p:sp>
        <p:nvSpPr>
          <p:cNvPr id="3" name="Content Placeholder 2"/>
          <p:cNvSpPr>
            <a:spLocks noGrp="1"/>
          </p:cNvSpPr>
          <p:nvPr>
            <p:ph idx="1"/>
          </p:nvPr>
        </p:nvSpPr>
        <p:spPr/>
        <p:txBody>
          <a:bodyPr/>
          <a:lstStyle/>
          <a:p>
            <a:r>
              <a:rPr lang="lt-LT" dirty="0"/>
              <a:t>Kino centro “Garsas” per 2019 metus iš viso gautos pajamos iš valstybės biudžeto,  Panevėžio savivaldybės biudžeto, ES fondų, paramos ir kitų šaltinių bei uždirbtos pajamos yra </a:t>
            </a:r>
            <a:r>
              <a:rPr lang="lt-LT" b="1" dirty="0"/>
              <a:t>457 164</a:t>
            </a:r>
            <a:r>
              <a:rPr lang="lt-LT" dirty="0"/>
              <a:t> eurų  (2018 m. 359 899 eurai). Įstaigos biudžetas 2019 metais padidėjo 27 proc. lyginant su 2018 metais. Pajamų didėjimui įtakos turėjo 42,62 proc. didesnis panevėžiečių lankomumas, sukurtos naujos edukacinės programos pritraukė 49,74 proc. daugiau lankytojų. Savivaldybės biudžeto lėšos  didėjo 4,1 proc. dėl atlyginimų kėlimo.</a:t>
            </a:r>
          </a:p>
          <a:p>
            <a:endParaRPr lang="lt-LT" dirty="0"/>
          </a:p>
        </p:txBody>
      </p:sp>
    </p:spTree>
    <p:extLst>
      <p:ext uri="{BB962C8B-B14F-4D97-AF65-F5344CB8AC3E}">
        <p14:creationId xmlns:p14="http://schemas.microsoft.com/office/powerpoint/2010/main" val="27827050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309716"/>
            <a:ext cx="9144000" cy="1548581"/>
          </a:xfrm>
        </p:spPr>
        <p:txBody>
          <a:bodyPr>
            <a:normAutofit fontScale="90000"/>
          </a:bodyPr>
          <a:lstStyle/>
          <a:p>
            <a:r>
              <a:rPr lang="lt-LT" sz="4000" dirty="0" smtClean="0"/>
              <a:t>2019 metais populiariausių filmų dešimtukas: </a:t>
            </a:r>
            <a:br>
              <a:rPr lang="lt-LT" sz="4000" dirty="0" smtClean="0"/>
            </a:br>
            <a:endParaRPr lang="lt-LT" sz="4000" dirty="0"/>
          </a:p>
        </p:txBody>
      </p:sp>
      <p:sp>
        <p:nvSpPr>
          <p:cNvPr id="3" name="Subtitle 2"/>
          <p:cNvSpPr>
            <a:spLocks noGrp="1"/>
          </p:cNvSpPr>
          <p:nvPr>
            <p:ph type="subTitle" idx="1"/>
          </p:nvPr>
        </p:nvSpPr>
        <p:spPr>
          <a:xfrm>
            <a:off x="1524000" y="1755058"/>
            <a:ext cx="9144000" cy="4498258"/>
          </a:xfrm>
        </p:spPr>
        <p:txBody>
          <a:bodyPr>
            <a:normAutofit lnSpcReduction="10000"/>
          </a:bodyPr>
          <a:lstStyle/>
          <a:p>
            <a:pPr algn="l"/>
            <a:r>
              <a:rPr lang="lt-LT" dirty="0" smtClean="0"/>
              <a:t>10. „Bohemijos rapsodija“, Didžioji Britanija, JAV, 1 413 žiūrovai, 4 613 </a:t>
            </a:r>
            <a:r>
              <a:rPr lang="lt-LT" dirty="0" err="1" smtClean="0"/>
              <a:t>Eur</a:t>
            </a:r>
            <a:r>
              <a:rPr lang="lt-LT" dirty="0" smtClean="0"/>
              <a:t>. </a:t>
            </a:r>
          </a:p>
          <a:p>
            <a:pPr algn="l"/>
            <a:r>
              <a:rPr lang="lt-LT" dirty="0" smtClean="0"/>
              <a:t>9. „Pasmerkti. Pajūrio džiazas“, Lietuva 1 456 žiūrovai, 5 056 </a:t>
            </a:r>
            <a:r>
              <a:rPr lang="lt-LT" dirty="0" err="1" smtClean="0"/>
              <a:t>Eur</a:t>
            </a:r>
            <a:r>
              <a:rPr lang="lt-LT" dirty="0" smtClean="0"/>
              <a:t>. </a:t>
            </a:r>
          </a:p>
          <a:p>
            <a:pPr algn="l"/>
            <a:r>
              <a:rPr lang="lt-LT" dirty="0" smtClean="0"/>
              <a:t>8. „Valstybės paslaptis“, Lietuva, 1 583 žiūrovai, 4 771 </a:t>
            </a:r>
            <a:r>
              <a:rPr lang="lt-LT" dirty="0" err="1" smtClean="0"/>
              <a:t>Eur</a:t>
            </a:r>
            <a:r>
              <a:rPr lang="lt-LT" dirty="0" smtClean="0"/>
              <a:t>. </a:t>
            </a:r>
          </a:p>
          <a:p>
            <a:pPr algn="l"/>
            <a:r>
              <a:rPr lang="lt-LT" dirty="0" smtClean="0"/>
              <a:t>7. „</a:t>
            </a:r>
            <a:r>
              <a:rPr lang="lt-LT" dirty="0" err="1" smtClean="0"/>
              <a:t>Džokeris</a:t>
            </a:r>
            <a:r>
              <a:rPr lang="lt-LT" dirty="0" smtClean="0"/>
              <a:t>“, JAV, 1 717 žiūrovai, 5 963 </a:t>
            </a:r>
            <a:r>
              <a:rPr lang="lt-LT" dirty="0" err="1" smtClean="0"/>
              <a:t>Eur</a:t>
            </a:r>
            <a:r>
              <a:rPr lang="lt-LT" dirty="0" smtClean="0"/>
              <a:t>. </a:t>
            </a:r>
          </a:p>
          <a:p>
            <a:pPr algn="l"/>
            <a:r>
              <a:rPr lang="lt-LT" dirty="0" smtClean="0"/>
              <a:t>6. „Keršytojai. Pabaiga“, JAV, 1 817 žiūrovai, 6 106 </a:t>
            </a:r>
            <a:r>
              <a:rPr lang="lt-LT" dirty="0" err="1" smtClean="0"/>
              <a:t>Eur</a:t>
            </a:r>
            <a:r>
              <a:rPr lang="lt-LT" dirty="0" smtClean="0"/>
              <a:t>. </a:t>
            </a:r>
          </a:p>
          <a:p>
            <a:pPr algn="l"/>
            <a:r>
              <a:rPr lang="lt-LT" dirty="0" smtClean="0"/>
              <a:t>5. „Slaptas augintinių gyvenimas 2“, JAV, 2 143 žiūrovai, 6 900 </a:t>
            </a:r>
            <a:r>
              <a:rPr lang="lt-LT" dirty="0" err="1" smtClean="0"/>
              <a:t>Eur</a:t>
            </a:r>
            <a:r>
              <a:rPr lang="lt-LT" dirty="0" smtClean="0"/>
              <a:t>. </a:t>
            </a:r>
          </a:p>
          <a:p>
            <a:pPr algn="l"/>
            <a:r>
              <a:rPr lang="lt-LT" dirty="0" smtClean="0"/>
              <a:t>4. „Liūtas karalius“, JAV, 2 295 žiūrovai, 7 570 </a:t>
            </a:r>
            <a:r>
              <a:rPr lang="lt-LT" dirty="0" err="1" smtClean="0"/>
              <a:t>Eur</a:t>
            </a:r>
            <a:r>
              <a:rPr lang="lt-LT" dirty="0" smtClean="0"/>
              <a:t>. </a:t>
            </a:r>
          </a:p>
          <a:p>
            <a:pPr algn="l"/>
            <a:r>
              <a:rPr lang="lt-LT" dirty="0" smtClean="0"/>
              <a:t>3. „</a:t>
            </a:r>
            <a:r>
              <a:rPr lang="lt-LT" dirty="0" err="1" smtClean="0"/>
              <a:t>Falkonai</a:t>
            </a:r>
            <a:r>
              <a:rPr lang="lt-LT" dirty="0" smtClean="0"/>
              <a:t>“, Islandija, 2 554 žiūrovai, 5 103 </a:t>
            </a:r>
            <a:r>
              <a:rPr lang="lt-LT" dirty="0" err="1" smtClean="0"/>
              <a:t>Eur</a:t>
            </a:r>
            <a:r>
              <a:rPr lang="lt-LT" dirty="0" smtClean="0"/>
              <a:t>. </a:t>
            </a:r>
          </a:p>
          <a:p>
            <a:pPr algn="l"/>
            <a:r>
              <a:rPr lang="lt-LT" dirty="0" smtClean="0"/>
              <a:t>2. „Purpurinis rūkas“, Lietuva, 2 740 žiūrovai, 6 941 </a:t>
            </a:r>
            <a:r>
              <a:rPr lang="lt-LT" dirty="0" err="1" smtClean="0"/>
              <a:t>Eur</a:t>
            </a:r>
            <a:r>
              <a:rPr lang="lt-LT" dirty="0" smtClean="0"/>
              <a:t>. </a:t>
            </a:r>
          </a:p>
          <a:p>
            <a:pPr algn="l"/>
            <a:r>
              <a:rPr lang="lt-LT" dirty="0" smtClean="0"/>
              <a:t>1. „Pats sau milijonierius“, Lietuva, 3 376 žiūrovai, 12 502 </a:t>
            </a:r>
            <a:r>
              <a:rPr lang="lt-LT" dirty="0" err="1" smtClean="0"/>
              <a:t>Eur</a:t>
            </a:r>
            <a:r>
              <a:rPr lang="lt-LT" dirty="0" smtClean="0"/>
              <a:t>. </a:t>
            </a:r>
          </a:p>
          <a:p>
            <a:pPr algn="l"/>
            <a:endParaRPr lang="lt-LT" dirty="0"/>
          </a:p>
        </p:txBody>
      </p:sp>
    </p:spTree>
    <p:extLst>
      <p:ext uri="{BB962C8B-B14F-4D97-AF65-F5344CB8AC3E}">
        <p14:creationId xmlns:p14="http://schemas.microsoft.com/office/powerpoint/2010/main" val="8721306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75187" y="162233"/>
            <a:ext cx="10205884" cy="5262979"/>
          </a:xfrm>
          <a:prstGeom prst="rect">
            <a:avLst/>
          </a:prstGeom>
        </p:spPr>
        <p:txBody>
          <a:bodyPr wrap="square">
            <a:spAutoFit/>
          </a:bodyPr>
          <a:lstStyle/>
          <a:p>
            <a:r>
              <a:rPr lang="lt-LT" sz="2400" dirty="0" smtClean="0"/>
              <a:t>2019 m. suorganizuota 13 teminių kino programų, iš jų 4 retrospektyvos.</a:t>
            </a:r>
          </a:p>
          <a:p>
            <a:r>
              <a:rPr lang="lt-LT" sz="2400" dirty="0" smtClean="0"/>
              <a:t>6 Specialūs teminiai nemokami kino seansai Valstybinėms šventėms ir įsimintinoms dienoms paminėti. </a:t>
            </a:r>
          </a:p>
          <a:p>
            <a:r>
              <a:rPr lang="lt-LT" sz="2400" dirty="0" smtClean="0"/>
              <a:t>2019 metais suorganizuoti 33 kino renginiai, kuriuose dalyvavo 86 menininkai, iš jų 27 panevėžiečiai.</a:t>
            </a:r>
          </a:p>
          <a:p>
            <a:r>
              <a:rPr lang="lt-LT" sz="2400" dirty="0" smtClean="0"/>
              <a:t>Kino gurmanų klubas „VEIDRODŽIO LOŽĖ“ – 9 kino seansai su diskusijomis.</a:t>
            </a:r>
          </a:p>
          <a:p>
            <a:r>
              <a:rPr lang="lt-LT" sz="2400" dirty="0" smtClean="0"/>
              <a:t>Suorganizuotos 9 partnerių kino programos.</a:t>
            </a:r>
          </a:p>
          <a:p>
            <a:r>
              <a:rPr lang="es-ES" sz="2400" dirty="0" smtClean="0"/>
              <a:t>2019 m. </a:t>
            </a:r>
            <a:r>
              <a:rPr lang="es-ES" sz="2400" dirty="0" err="1" smtClean="0"/>
              <a:t>buvo</a:t>
            </a:r>
            <a:r>
              <a:rPr lang="es-ES" sz="2400" dirty="0" smtClean="0"/>
              <a:t> </a:t>
            </a:r>
            <a:r>
              <a:rPr lang="es-ES" sz="2400" dirty="0" err="1" smtClean="0"/>
              <a:t>parodyta</a:t>
            </a:r>
            <a:r>
              <a:rPr lang="es-ES" sz="2400" dirty="0" smtClean="0"/>
              <a:t> 17 </a:t>
            </a:r>
            <a:r>
              <a:rPr lang="es-ES" sz="2400" dirty="0" err="1" smtClean="0"/>
              <a:t>kino</a:t>
            </a:r>
            <a:r>
              <a:rPr lang="es-ES" sz="2400" dirty="0" smtClean="0"/>
              <a:t> </a:t>
            </a:r>
            <a:r>
              <a:rPr lang="es-ES" sz="2400" dirty="0" err="1" smtClean="0"/>
              <a:t>seansų</a:t>
            </a:r>
            <a:r>
              <a:rPr lang="lt-LT" sz="2400" dirty="0"/>
              <a:t> </a:t>
            </a:r>
            <a:r>
              <a:rPr lang="lt-LT" sz="2400" dirty="0" smtClean="0"/>
              <a:t>po atviru dangumi.</a:t>
            </a:r>
          </a:p>
          <a:p>
            <a:r>
              <a:rPr lang="lt-LT" sz="2400" dirty="0" smtClean="0"/>
              <a:t>2019 m. surengtas 21 išvažiuojamasis kino seansas.</a:t>
            </a:r>
          </a:p>
          <a:p>
            <a:r>
              <a:rPr lang="lt-LT" sz="2400" dirty="0"/>
              <a:t>Į</a:t>
            </a:r>
            <a:r>
              <a:rPr lang="lt-LT" sz="2400" dirty="0" smtClean="0"/>
              <a:t>sigytos 5 filmų licencijos – 4 edukacinių ir 1 repertuarinis.</a:t>
            </a:r>
          </a:p>
          <a:p>
            <a:r>
              <a:rPr lang="lt-LT" sz="2400" dirty="0" smtClean="0"/>
              <a:t>Per metus surengtos 9 parodos.</a:t>
            </a:r>
          </a:p>
          <a:p>
            <a:r>
              <a:rPr lang="lt-LT" sz="2400" dirty="0" smtClean="0"/>
              <a:t>2019 m. parengtos 7 naujos edukacinės programos, akredituotos Lietuvos Respublikos kultūros ir švietimo ministerijų. Šios programos įtrauktos į Kultūros paso paslaugų sąrašą. </a:t>
            </a:r>
            <a:endParaRPr lang="lt-LT" sz="2400" dirty="0"/>
          </a:p>
        </p:txBody>
      </p:sp>
    </p:spTree>
    <p:extLst>
      <p:ext uri="{BB962C8B-B14F-4D97-AF65-F5344CB8AC3E}">
        <p14:creationId xmlns:p14="http://schemas.microsoft.com/office/powerpoint/2010/main" val="417748347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18420" y="147484"/>
            <a:ext cx="10515600" cy="1678141"/>
          </a:xfrm>
        </p:spPr>
        <p:txBody>
          <a:bodyPr>
            <a:noAutofit/>
          </a:bodyPr>
          <a:lstStyle/>
          <a:p>
            <a:r>
              <a:rPr lang="lt-LT" sz="2400" dirty="0" smtClean="0">
                <a:latin typeface="+mn-lt"/>
              </a:rPr>
              <a:t>2019 išaugo pravestų edukacinių programų ir lankytojų skaičius: Pravestų edukacinių programų skaičius 2018 m. – 163, 2019 m. – 316. Pravesta edukacinių programų beveik 2 kartus daugiau.</a:t>
            </a:r>
            <a:br>
              <a:rPr lang="lt-LT" sz="2400" dirty="0" smtClean="0">
                <a:latin typeface="+mn-lt"/>
              </a:rPr>
            </a:br>
            <a:r>
              <a:rPr lang="lt-LT" sz="2400" dirty="0">
                <a:latin typeface="+mn-lt"/>
              </a:rPr>
              <a:t>Kultūros paso edukacinės programos sudaro 39,87 </a:t>
            </a:r>
            <a:r>
              <a:rPr lang="lt-LT" sz="2400" dirty="0" err="1">
                <a:latin typeface="+mn-lt"/>
              </a:rPr>
              <a:t>proc</a:t>
            </a:r>
            <a:r>
              <a:rPr lang="lt-LT" sz="2400" dirty="0">
                <a:latin typeface="+mn-lt"/>
              </a:rPr>
              <a:t> nuo visų pravestų edukacinių programų</a:t>
            </a:r>
          </a:p>
        </p:txBody>
      </p:sp>
      <p:graphicFrame>
        <p:nvGraphicFramePr>
          <p:cNvPr id="4" name="Diagrama 18"/>
          <p:cNvGraphicFramePr>
            <a:graphicFrameLocks noGrp="1"/>
          </p:cNvGraphicFramePr>
          <p:nvPr>
            <p:ph idx="1"/>
          </p:nvPr>
        </p:nvGraphicFramePr>
        <p:xfrm>
          <a:off x="838200" y="1825625"/>
          <a:ext cx="10515600" cy="435133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42436269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lt-LT" sz="3200" dirty="0">
                <a:latin typeface="+mn-lt"/>
              </a:rPr>
              <a:t>Kultūros paso edukacinių programų lankytojai sudarė 36,92 proc. nuo visų edukacinių programų lankytojų. </a:t>
            </a:r>
            <a:br>
              <a:rPr lang="lt-LT" sz="3200" dirty="0">
                <a:latin typeface="+mn-lt"/>
              </a:rPr>
            </a:br>
            <a:endParaRPr lang="lt-LT" sz="3200" dirty="0">
              <a:latin typeface="+mn-lt"/>
            </a:endParaRPr>
          </a:p>
        </p:txBody>
      </p:sp>
      <p:graphicFrame>
        <p:nvGraphicFramePr>
          <p:cNvPr id="4" name="Diagrama 17"/>
          <p:cNvGraphicFramePr>
            <a:graphicFrameLocks noGrp="1"/>
          </p:cNvGraphicFramePr>
          <p:nvPr>
            <p:ph idx="1"/>
          </p:nvPr>
        </p:nvGraphicFramePr>
        <p:xfrm>
          <a:off x="838200" y="1825625"/>
          <a:ext cx="10515600" cy="435133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91688511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t-LT" b="1" dirty="0"/>
              <a:t>ĮSTAIGOS PASIEKIMAI IR </a:t>
            </a:r>
            <a:r>
              <a:rPr lang="lt-LT" b="1" dirty="0" smtClean="0"/>
              <a:t>LAIMĖJIMAI</a:t>
            </a:r>
            <a:r>
              <a:rPr lang="lt-LT" dirty="0"/>
              <a:t/>
            </a:r>
            <a:br>
              <a:rPr lang="lt-LT" dirty="0"/>
            </a:br>
            <a:endParaRPr lang="lt-LT" dirty="0"/>
          </a:p>
        </p:txBody>
      </p:sp>
      <p:sp>
        <p:nvSpPr>
          <p:cNvPr id="3" name="Content Placeholder 2"/>
          <p:cNvSpPr>
            <a:spLocks noGrp="1"/>
          </p:cNvSpPr>
          <p:nvPr>
            <p:ph idx="1"/>
          </p:nvPr>
        </p:nvSpPr>
        <p:spPr/>
        <p:txBody>
          <a:bodyPr/>
          <a:lstStyle/>
          <a:p>
            <a:pPr lvl="0"/>
            <a:r>
              <a:rPr lang="lt-LT" dirty="0"/>
              <a:t>2019 m. rugsėjo mėn. Europos naujienų portalas Filmneweurope.com išrinko kino centrą „Garsas“ mėnesio kino teatru. </a:t>
            </a:r>
            <a:r>
              <a:rPr lang="lt-LT" u="sng" dirty="0">
                <a:hlinkClick r:id="rId2"/>
              </a:rPr>
              <a:t>https://www.filmneweurope.com/news/lithuania-news/item/118672-fne-europa-cinemas-cinema-of-the-month-cinema-centre-garsas-panevezys-lithuania</a:t>
            </a:r>
            <a:r>
              <a:rPr lang="lt-LT" dirty="0" smtClean="0"/>
              <a:t>.</a:t>
            </a:r>
            <a:endParaRPr lang="en-GB" dirty="0" smtClean="0"/>
          </a:p>
          <a:p>
            <a:r>
              <a:rPr lang="lt-LT" dirty="0"/>
              <a:t>Atnaujinta kino centro „Garsas“ svetainė ir įdiegta internetinė bilietų prekyba leidžia žiūrovams daug lanksčiau ir patogiau naudotis įstaigos paslaugomis.</a:t>
            </a:r>
          </a:p>
          <a:p>
            <a:r>
              <a:rPr lang="lt-LT" dirty="0"/>
              <a:t>Antro aukšto fojė per vitrininius stiklus instaliavome projekcijas tamsiu paros metu. Vaizdas matomas iš abiejų pusių: vidaus ir lauko. </a:t>
            </a:r>
          </a:p>
          <a:p>
            <a:pPr lvl="0"/>
            <a:endParaRPr lang="lt-LT" dirty="0"/>
          </a:p>
        </p:txBody>
      </p:sp>
    </p:spTree>
    <p:extLst>
      <p:ext uri="{BB962C8B-B14F-4D97-AF65-F5344CB8AC3E}">
        <p14:creationId xmlns:p14="http://schemas.microsoft.com/office/powerpoint/2010/main" val="30984957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lt-LT" sz="4000" b="1" dirty="0"/>
              <a:t>Įstaigos </a:t>
            </a:r>
            <a:r>
              <a:rPr lang="lt-LT" sz="4000" b="1" dirty="0" smtClean="0"/>
              <a:t>pajamos ir jų pokytis lyginant su 2018 m.</a:t>
            </a:r>
            <a:endParaRPr lang="lt-LT" sz="40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646979204"/>
              </p:ext>
            </p:extLst>
          </p:nvPr>
        </p:nvGraphicFramePr>
        <p:xfrm>
          <a:off x="838200" y="1811420"/>
          <a:ext cx="10336079" cy="4806355"/>
        </p:xfrm>
        <a:graphic>
          <a:graphicData uri="http://schemas.openxmlformats.org/drawingml/2006/table">
            <a:tbl>
              <a:tblPr firstRow="1" firstCol="1" bandRow="1">
                <a:tableStyleId>{5C22544A-7EE6-4342-B048-85BDC9FD1C3A}</a:tableStyleId>
              </a:tblPr>
              <a:tblGrid>
                <a:gridCol w="1262487"/>
                <a:gridCol w="3481502"/>
                <a:gridCol w="1964585"/>
                <a:gridCol w="1964585"/>
                <a:gridCol w="1662920"/>
              </a:tblGrid>
              <a:tr h="297108">
                <a:tc>
                  <a:txBody>
                    <a:bodyPr/>
                    <a:lstStyle/>
                    <a:p>
                      <a:pPr algn="ctr">
                        <a:lnSpc>
                          <a:spcPct val="107000"/>
                        </a:lnSpc>
                        <a:spcAft>
                          <a:spcPts val="0"/>
                        </a:spcAft>
                        <a:tabLst>
                          <a:tab pos="914400" algn="l"/>
                          <a:tab pos="3469005" algn="l"/>
                        </a:tabLst>
                      </a:pPr>
                      <a:r>
                        <a:rPr lang="lt-LT" sz="1200">
                          <a:effectLst/>
                        </a:rPr>
                        <a:t>Eilės nr.</a:t>
                      </a:r>
                      <a:endParaRPr lang="lt-LT" sz="1100">
                        <a:effectLst/>
                        <a:latin typeface="Calibri" panose="020F0502020204030204" pitchFamily="34" charset="0"/>
                        <a:ea typeface="Calibri" panose="020F0502020204030204" pitchFamily="34" charset="0"/>
                        <a:cs typeface="Times New Roman" panose="02020603050405020304" pitchFamily="18" charset="0"/>
                      </a:endParaRPr>
                    </a:p>
                  </a:txBody>
                  <a:tcPr marL="68106" marR="68106" marT="0" marB="0"/>
                </a:tc>
                <a:tc>
                  <a:txBody>
                    <a:bodyPr/>
                    <a:lstStyle/>
                    <a:p>
                      <a:pPr indent="-8255" algn="ctr">
                        <a:lnSpc>
                          <a:spcPct val="107000"/>
                        </a:lnSpc>
                        <a:spcAft>
                          <a:spcPts val="0"/>
                        </a:spcAft>
                      </a:pPr>
                      <a:r>
                        <a:rPr lang="lt-LT" sz="1200">
                          <a:effectLst/>
                        </a:rPr>
                        <a:t>Pajamų šaltiniai</a:t>
                      </a:r>
                      <a:endParaRPr lang="lt-LT" sz="1100">
                        <a:effectLst/>
                        <a:latin typeface="Calibri" panose="020F0502020204030204" pitchFamily="34" charset="0"/>
                        <a:ea typeface="Calibri" panose="020F0502020204030204" pitchFamily="34" charset="0"/>
                        <a:cs typeface="Times New Roman" panose="02020603050405020304" pitchFamily="18" charset="0"/>
                      </a:endParaRPr>
                    </a:p>
                  </a:txBody>
                  <a:tcPr marL="68106" marR="68106" marT="0" marB="0"/>
                </a:tc>
                <a:tc>
                  <a:txBody>
                    <a:bodyPr/>
                    <a:lstStyle/>
                    <a:p>
                      <a:pPr algn="ctr">
                        <a:lnSpc>
                          <a:spcPct val="107000"/>
                        </a:lnSpc>
                        <a:spcAft>
                          <a:spcPts val="0"/>
                        </a:spcAft>
                        <a:tabLst>
                          <a:tab pos="914400" algn="l"/>
                          <a:tab pos="3469005" algn="l"/>
                        </a:tabLst>
                      </a:pPr>
                      <a:r>
                        <a:rPr lang="lt-LT" sz="1200">
                          <a:effectLst/>
                        </a:rPr>
                        <a:t>2018</a:t>
                      </a:r>
                      <a:endParaRPr lang="lt-LT" sz="1100">
                        <a:effectLst/>
                        <a:latin typeface="Calibri" panose="020F0502020204030204" pitchFamily="34" charset="0"/>
                        <a:ea typeface="Calibri" panose="020F0502020204030204" pitchFamily="34" charset="0"/>
                        <a:cs typeface="Times New Roman" panose="02020603050405020304" pitchFamily="18" charset="0"/>
                      </a:endParaRPr>
                    </a:p>
                  </a:txBody>
                  <a:tcPr marL="68106" marR="68106" marT="0" marB="0"/>
                </a:tc>
                <a:tc>
                  <a:txBody>
                    <a:bodyPr/>
                    <a:lstStyle/>
                    <a:p>
                      <a:pPr algn="ctr">
                        <a:lnSpc>
                          <a:spcPct val="107000"/>
                        </a:lnSpc>
                        <a:spcAft>
                          <a:spcPts val="0"/>
                        </a:spcAft>
                        <a:tabLst>
                          <a:tab pos="914400" algn="l"/>
                          <a:tab pos="3469005" algn="l"/>
                        </a:tabLst>
                      </a:pPr>
                      <a:r>
                        <a:rPr lang="lt-LT" sz="1200">
                          <a:effectLst/>
                        </a:rPr>
                        <a:t>2019</a:t>
                      </a:r>
                      <a:endParaRPr lang="lt-LT" sz="1100">
                        <a:effectLst/>
                        <a:latin typeface="Calibri" panose="020F0502020204030204" pitchFamily="34" charset="0"/>
                        <a:ea typeface="Calibri" panose="020F0502020204030204" pitchFamily="34" charset="0"/>
                        <a:cs typeface="Times New Roman" panose="02020603050405020304" pitchFamily="18" charset="0"/>
                      </a:endParaRPr>
                    </a:p>
                  </a:txBody>
                  <a:tcPr marL="68106" marR="68106" marT="0" marB="0"/>
                </a:tc>
                <a:tc>
                  <a:txBody>
                    <a:bodyPr/>
                    <a:lstStyle/>
                    <a:p>
                      <a:pPr algn="just">
                        <a:lnSpc>
                          <a:spcPct val="107000"/>
                        </a:lnSpc>
                        <a:spcAft>
                          <a:spcPts val="0"/>
                        </a:spcAft>
                        <a:tabLst>
                          <a:tab pos="914400" algn="l"/>
                          <a:tab pos="3469005" algn="l"/>
                        </a:tabLst>
                      </a:pPr>
                      <a:r>
                        <a:rPr lang="lt-LT" sz="1200">
                          <a:effectLst/>
                        </a:rPr>
                        <a:t>Pokytis proc.</a:t>
                      </a:r>
                      <a:endParaRPr lang="lt-LT" sz="1100">
                        <a:effectLst/>
                        <a:latin typeface="Calibri" panose="020F0502020204030204" pitchFamily="34" charset="0"/>
                        <a:ea typeface="Calibri" panose="020F0502020204030204" pitchFamily="34" charset="0"/>
                        <a:cs typeface="Times New Roman" panose="02020603050405020304" pitchFamily="18" charset="0"/>
                      </a:endParaRPr>
                    </a:p>
                  </a:txBody>
                  <a:tcPr marL="68106" marR="68106" marT="0" marB="0"/>
                </a:tc>
              </a:tr>
              <a:tr h="215435">
                <a:tc>
                  <a:txBody>
                    <a:bodyPr/>
                    <a:lstStyle/>
                    <a:p>
                      <a:pPr algn="ctr">
                        <a:lnSpc>
                          <a:spcPct val="107000"/>
                        </a:lnSpc>
                        <a:spcAft>
                          <a:spcPts val="0"/>
                        </a:spcAft>
                        <a:tabLst>
                          <a:tab pos="914400" algn="l"/>
                          <a:tab pos="3469005" algn="l"/>
                        </a:tabLst>
                      </a:pPr>
                      <a:r>
                        <a:rPr lang="lt-LT" sz="1200">
                          <a:effectLst/>
                        </a:rPr>
                        <a:t>1.</a:t>
                      </a:r>
                      <a:endParaRPr lang="lt-LT" sz="1100">
                        <a:effectLst/>
                        <a:latin typeface="Calibri" panose="020F0502020204030204" pitchFamily="34" charset="0"/>
                        <a:ea typeface="Calibri" panose="020F0502020204030204" pitchFamily="34" charset="0"/>
                        <a:cs typeface="Times New Roman" panose="02020603050405020304" pitchFamily="18" charset="0"/>
                      </a:endParaRPr>
                    </a:p>
                  </a:txBody>
                  <a:tcPr marL="68106" marR="68106" marT="0" marB="0"/>
                </a:tc>
                <a:tc>
                  <a:txBody>
                    <a:bodyPr/>
                    <a:lstStyle/>
                    <a:p>
                      <a:pPr marL="81915" algn="just">
                        <a:lnSpc>
                          <a:spcPct val="107000"/>
                        </a:lnSpc>
                        <a:spcAft>
                          <a:spcPts val="0"/>
                        </a:spcAft>
                        <a:tabLst>
                          <a:tab pos="914400" algn="l"/>
                          <a:tab pos="3469005" algn="l"/>
                        </a:tabLst>
                      </a:pPr>
                      <a:r>
                        <a:rPr lang="lt-LT" sz="1200">
                          <a:effectLst/>
                        </a:rPr>
                        <a:t>Uždirbtos pajamos</a:t>
                      </a:r>
                      <a:endParaRPr lang="lt-LT" sz="1100">
                        <a:effectLst/>
                        <a:latin typeface="Calibri" panose="020F0502020204030204" pitchFamily="34" charset="0"/>
                        <a:ea typeface="Calibri" panose="020F0502020204030204" pitchFamily="34" charset="0"/>
                        <a:cs typeface="Times New Roman" panose="02020603050405020304" pitchFamily="18" charset="0"/>
                      </a:endParaRPr>
                    </a:p>
                  </a:txBody>
                  <a:tcPr marL="68106" marR="68106" marT="0" marB="0"/>
                </a:tc>
                <a:tc>
                  <a:txBody>
                    <a:bodyPr/>
                    <a:lstStyle/>
                    <a:p>
                      <a:pPr algn="ctr">
                        <a:lnSpc>
                          <a:spcPct val="107000"/>
                        </a:lnSpc>
                        <a:spcAft>
                          <a:spcPts val="0"/>
                        </a:spcAft>
                        <a:tabLst>
                          <a:tab pos="914400" algn="l"/>
                          <a:tab pos="3469005" algn="l"/>
                        </a:tabLst>
                      </a:pPr>
                      <a:r>
                        <a:rPr lang="lt-LT" sz="1200">
                          <a:effectLst/>
                        </a:rPr>
                        <a:t>153 711</a:t>
                      </a:r>
                      <a:endParaRPr lang="lt-LT" sz="1100">
                        <a:effectLst/>
                        <a:latin typeface="Calibri" panose="020F0502020204030204" pitchFamily="34" charset="0"/>
                        <a:ea typeface="Calibri" panose="020F0502020204030204" pitchFamily="34" charset="0"/>
                        <a:cs typeface="Times New Roman" panose="02020603050405020304" pitchFamily="18" charset="0"/>
                      </a:endParaRPr>
                    </a:p>
                  </a:txBody>
                  <a:tcPr marL="68106" marR="68106" marT="0" marB="0"/>
                </a:tc>
                <a:tc>
                  <a:txBody>
                    <a:bodyPr/>
                    <a:lstStyle/>
                    <a:p>
                      <a:pPr algn="ctr">
                        <a:lnSpc>
                          <a:spcPct val="107000"/>
                        </a:lnSpc>
                        <a:spcAft>
                          <a:spcPts val="0"/>
                        </a:spcAft>
                        <a:tabLst>
                          <a:tab pos="914400" algn="l"/>
                          <a:tab pos="3469005" algn="l"/>
                        </a:tabLst>
                      </a:pPr>
                      <a:r>
                        <a:rPr lang="lt-LT" sz="1200">
                          <a:effectLst/>
                        </a:rPr>
                        <a:t>236 804 </a:t>
                      </a:r>
                      <a:endParaRPr lang="lt-LT" sz="1100">
                        <a:effectLst/>
                        <a:latin typeface="Calibri" panose="020F0502020204030204" pitchFamily="34" charset="0"/>
                        <a:ea typeface="Calibri" panose="020F0502020204030204" pitchFamily="34" charset="0"/>
                        <a:cs typeface="Times New Roman" panose="02020603050405020304" pitchFamily="18" charset="0"/>
                      </a:endParaRPr>
                    </a:p>
                  </a:txBody>
                  <a:tcPr marL="68106" marR="68106" marT="0" marB="0"/>
                </a:tc>
                <a:tc>
                  <a:txBody>
                    <a:bodyPr/>
                    <a:lstStyle/>
                    <a:p>
                      <a:pPr algn="ctr">
                        <a:lnSpc>
                          <a:spcPct val="107000"/>
                        </a:lnSpc>
                        <a:spcAft>
                          <a:spcPts val="0"/>
                        </a:spcAft>
                        <a:tabLst>
                          <a:tab pos="914400" algn="l"/>
                          <a:tab pos="3469005" algn="l"/>
                        </a:tabLst>
                      </a:pPr>
                      <a:r>
                        <a:rPr lang="lt-LT" sz="1200">
                          <a:effectLst/>
                        </a:rPr>
                        <a:t>+54</a:t>
                      </a:r>
                      <a:endParaRPr lang="lt-LT" sz="1100">
                        <a:effectLst/>
                        <a:latin typeface="Calibri" panose="020F0502020204030204" pitchFamily="34" charset="0"/>
                        <a:ea typeface="Calibri" panose="020F0502020204030204" pitchFamily="34" charset="0"/>
                        <a:cs typeface="Times New Roman" panose="02020603050405020304" pitchFamily="18" charset="0"/>
                      </a:endParaRPr>
                    </a:p>
                  </a:txBody>
                  <a:tcPr marL="68106" marR="68106" marT="0" marB="0"/>
                </a:tc>
              </a:tr>
              <a:tr h="427892">
                <a:tc>
                  <a:txBody>
                    <a:bodyPr/>
                    <a:lstStyle/>
                    <a:p>
                      <a:pPr algn="ctr">
                        <a:lnSpc>
                          <a:spcPct val="107000"/>
                        </a:lnSpc>
                        <a:spcAft>
                          <a:spcPts val="0"/>
                        </a:spcAft>
                        <a:tabLst>
                          <a:tab pos="914400" algn="l"/>
                          <a:tab pos="3469005" algn="l"/>
                        </a:tabLst>
                      </a:pPr>
                      <a:r>
                        <a:rPr lang="lt-LT" sz="1200">
                          <a:effectLst/>
                        </a:rPr>
                        <a:t>1.1.</a:t>
                      </a:r>
                      <a:endParaRPr lang="lt-LT" sz="1100">
                        <a:effectLst/>
                        <a:latin typeface="Calibri" panose="020F0502020204030204" pitchFamily="34" charset="0"/>
                        <a:ea typeface="Calibri" panose="020F0502020204030204" pitchFamily="34" charset="0"/>
                        <a:cs typeface="Times New Roman" panose="02020603050405020304" pitchFamily="18" charset="0"/>
                      </a:endParaRPr>
                    </a:p>
                  </a:txBody>
                  <a:tcPr marL="68106" marR="68106" marT="0" marB="0"/>
                </a:tc>
                <a:tc>
                  <a:txBody>
                    <a:bodyPr/>
                    <a:lstStyle/>
                    <a:p>
                      <a:pPr marL="81915" algn="just">
                        <a:lnSpc>
                          <a:spcPct val="107000"/>
                        </a:lnSpc>
                        <a:spcAft>
                          <a:spcPts val="0"/>
                        </a:spcAft>
                        <a:tabLst>
                          <a:tab pos="914400" algn="l"/>
                          <a:tab pos="3469005" algn="l"/>
                        </a:tabLst>
                      </a:pPr>
                      <a:r>
                        <a:rPr lang="lt-LT" sz="1200">
                          <a:effectLst/>
                        </a:rPr>
                        <a:t>Uždirbta ir pervesta į savivaldybės biudžetą:</a:t>
                      </a:r>
                      <a:endParaRPr lang="lt-LT" sz="1100">
                        <a:effectLst/>
                        <a:latin typeface="Calibri" panose="020F0502020204030204" pitchFamily="34" charset="0"/>
                        <a:ea typeface="Calibri" panose="020F0502020204030204" pitchFamily="34" charset="0"/>
                        <a:cs typeface="Times New Roman" panose="02020603050405020304" pitchFamily="18" charset="0"/>
                      </a:endParaRPr>
                    </a:p>
                  </a:txBody>
                  <a:tcPr marL="68106" marR="68106" marT="0" marB="0"/>
                </a:tc>
                <a:tc>
                  <a:txBody>
                    <a:bodyPr/>
                    <a:lstStyle/>
                    <a:p>
                      <a:pPr algn="ctr">
                        <a:lnSpc>
                          <a:spcPct val="107000"/>
                        </a:lnSpc>
                        <a:spcAft>
                          <a:spcPts val="0"/>
                        </a:spcAft>
                        <a:tabLst>
                          <a:tab pos="914400" algn="l"/>
                          <a:tab pos="3469005" algn="l"/>
                        </a:tabLst>
                      </a:pPr>
                      <a:r>
                        <a:rPr lang="lt-LT" sz="1200">
                          <a:effectLst/>
                        </a:rPr>
                        <a:t>147 000</a:t>
                      </a:r>
                      <a:endParaRPr lang="lt-LT" sz="1100">
                        <a:effectLst/>
                        <a:latin typeface="Calibri" panose="020F0502020204030204" pitchFamily="34" charset="0"/>
                        <a:ea typeface="Calibri" panose="020F0502020204030204" pitchFamily="34" charset="0"/>
                        <a:cs typeface="Times New Roman" panose="02020603050405020304" pitchFamily="18" charset="0"/>
                      </a:endParaRPr>
                    </a:p>
                  </a:txBody>
                  <a:tcPr marL="68106" marR="68106" marT="0" marB="0"/>
                </a:tc>
                <a:tc>
                  <a:txBody>
                    <a:bodyPr/>
                    <a:lstStyle/>
                    <a:p>
                      <a:pPr algn="ctr">
                        <a:lnSpc>
                          <a:spcPct val="107000"/>
                        </a:lnSpc>
                        <a:spcAft>
                          <a:spcPts val="0"/>
                        </a:spcAft>
                        <a:tabLst>
                          <a:tab pos="914400" algn="l"/>
                          <a:tab pos="3469005" algn="l"/>
                        </a:tabLst>
                      </a:pPr>
                      <a:r>
                        <a:rPr lang="lt-LT" sz="1200">
                          <a:effectLst/>
                        </a:rPr>
                        <a:t>219 000</a:t>
                      </a:r>
                      <a:endParaRPr lang="lt-LT" sz="1100">
                        <a:effectLst/>
                        <a:latin typeface="Calibri" panose="020F0502020204030204" pitchFamily="34" charset="0"/>
                        <a:ea typeface="Calibri" panose="020F0502020204030204" pitchFamily="34" charset="0"/>
                        <a:cs typeface="Times New Roman" panose="02020603050405020304" pitchFamily="18" charset="0"/>
                      </a:endParaRPr>
                    </a:p>
                  </a:txBody>
                  <a:tcPr marL="68106" marR="68106" marT="0" marB="0"/>
                </a:tc>
                <a:tc>
                  <a:txBody>
                    <a:bodyPr/>
                    <a:lstStyle/>
                    <a:p>
                      <a:pPr algn="ctr">
                        <a:lnSpc>
                          <a:spcPct val="107000"/>
                        </a:lnSpc>
                        <a:spcAft>
                          <a:spcPts val="0"/>
                        </a:spcAft>
                        <a:tabLst>
                          <a:tab pos="914400" algn="l"/>
                          <a:tab pos="3469005" algn="l"/>
                        </a:tabLst>
                      </a:pPr>
                      <a:r>
                        <a:rPr lang="lt-LT" sz="1200">
                          <a:effectLst/>
                        </a:rPr>
                        <a:t>+49</a:t>
                      </a:r>
                      <a:endParaRPr lang="lt-LT" sz="1100">
                        <a:effectLst/>
                        <a:latin typeface="Calibri" panose="020F0502020204030204" pitchFamily="34" charset="0"/>
                        <a:ea typeface="Calibri" panose="020F0502020204030204" pitchFamily="34" charset="0"/>
                        <a:cs typeface="Times New Roman" panose="02020603050405020304" pitchFamily="18" charset="0"/>
                      </a:endParaRPr>
                    </a:p>
                  </a:txBody>
                  <a:tcPr marL="68106" marR="68106" marT="0" marB="0"/>
                </a:tc>
              </a:tr>
              <a:tr h="215435">
                <a:tc>
                  <a:txBody>
                    <a:bodyPr/>
                    <a:lstStyle/>
                    <a:p>
                      <a:pPr algn="ctr">
                        <a:lnSpc>
                          <a:spcPct val="107000"/>
                        </a:lnSpc>
                        <a:spcAft>
                          <a:spcPts val="0"/>
                        </a:spcAft>
                        <a:tabLst>
                          <a:tab pos="914400" algn="l"/>
                          <a:tab pos="3469005" algn="l"/>
                        </a:tabLst>
                      </a:pPr>
                      <a:r>
                        <a:rPr lang="lt-LT" sz="1200">
                          <a:effectLst/>
                        </a:rPr>
                        <a:t>1.1.1.</a:t>
                      </a:r>
                      <a:endParaRPr lang="lt-LT" sz="1100">
                        <a:effectLst/>
                        <a:latin typeface="Calibri" panose="020F0502020204030204" pitchFamily="34" charset="0"/>
                      </a:endParaRPr>
                    </a:p>
                  </a:txBody>
                  <a:tcPr marL="68106" marR="68106" marT="0" marB="0"/>
                </a:tc>
                <a:tc>
                  <a:txBody>
                    <a:bodyPr/>
                    <a:lstStyle/>
                    <a:p>
                      <a:pPr marL="266700">
                        <a:lnSpc>
                          <a:spcPct val="107000"/>
                        </a:lnSpc>
                        <a:spcAft>
                          <a:spcPts val="0"/>
                        </a:spcAft>
                        <a:tabLst>
                          <a:tab pos="914400" algn="l"/>
                          <a:tab pos="3469005" algn="l"/>
                        </a:tabLst>
                      </a:pPr>
                      <a:r>
                        <a:rPr lang="lt-LT" sz="1200">
                          <a:effectLst/>
                        </a:rPr>
                        <a:t>už paslaugas</a:t>
                      </a:r>
                      <a:endParaRPr lang="lt-LT" sz="1100">
                        <a:effectLst/>
                        <a:latin typeface="Calibri" panose="020F0502020204030204" pitchFamily="34" charset="0"/>
                      </a:endParaRPr>
                    </a:p>
                  </a:txBody>
                  <a:tcPr marL="68106" marR="68106" marT="0" marB="0"/>
                </a:tc>
                <a:tc>
                  <a:txBody>
                    <a:bodyPr/>
                    <a:lstStyle/>
                    <a:p>
                      <a:pPr algn="ctr">
                        <a:lnSpc>
                          <a:spcPct val="107000"/>
                        </a:lnSpc>
                        <a:spcAft>
                          <a:spcPts val="0"/>
                        </a:spcAft>
                        <a:tabLst>
                          <a:tab pos="914400" algn="l"/>
                          <a:tab pos="3469005" algn="l"/>
                        </a:tabLst>
                      </a:pPr>
                      <a:r>
                        <a:rPr lang="lt-LT" sz="1200">
                          <a:effectLst/>
                        </a:rPr>
                        <a:t>141 944</a:t>
                      </a:r>
                      <a:endParaRPr lang="lt-LT" sz="1100">
                        <a:effectLst/>
                        <a:latin typeface="Calibri" panose="020F0502020204030204" pitchFamily="34" charset="0"/>
                        <a:ea typeface="Calibri" panose="020F0502020204030204" pitchFamily="34" charset="0"/>
                        <a:cs typeface="Times New Roman" panose="02020603050405020304" pitchFamily="18" charset="0"/>
                      </a:endParaRPr>
                    </a:p>
                  </a:txBody>
                  <a:tcPr marL="68106" marR="68106" marT="0" marB="0"/>
                </a:tc>
                <a:tc>
                  <a:txBody>
                    <a:bodyPr/>
                    <a:lstStyle/>
                    <a:p>
                      <a:pPr algn="ctr">
                        <a:lnSpc>
                          <a:spcPct val="107000"/>
                        </a:lnSpc>
                        <a:spcAft>
                          <a:spcPts val="0"/>
                        </a:spcAft>
                        <a:tabLst>
                          <a:tab pos="914400" algn="l"/>
                          <a:tab pos="3469005" algn="l"/>
                        </a:tabLst>
                      </a:pPr>
                      <a:r>
                        <a:rPr lang="lt-LT" sz="1200">
                          <a:effectLst/>
                        </a:rPr>
                        <a:t>219 000</a:t>
                      </a:r>
                      <a:endParaRPr lang="lt-LT" sz="1100">
                        <a:effectLst/>
                        <a:latin typeface="Calibri" panose="020F0502020204030204" pitchFamily="34" charset="0"/>
                        <a:ea typeface="Calibri" panose="020F0502020204030204" pitchFamily="34" charset="0"/>
                        <a:cs typeface="Times New Roman" panose="02020603050405020304" pitchFamily="18" charset="0"/>
                      </a:endParaRPr>
                    </a:p>
                  </a:txBody>
                  <a:tcPr marL="68106" marR="68106" marT="0" marB="0"/>
                </a:tc>
                <a:tc>
                  <a:txBody>
                    <a:bodyPr/>
                    <a:lstStyle/>
                    <a:p>
                      <a:pPr algn="ctr">
                        <a:lnSpc>
                          <a:spcPct val="107000"/>
                        </a:lnSpc>
                        <a:spcAft>
                          <a:spcPts val="0"/>
                        </a:spcAft>
                        <a:tabLst>
                          <a:tab pos="914400" algn="l"/>
                          <a:tab pos="3469005" algn="l"/>
                        </a:tabLst>
                      </a:pPr>
                      <a:r>
                        <a:rPr lang="lt-LT" sz="1200">
                          <a:effectLst/>
                        </a:rPr>
                        <a:t>+54,3</a:t>
                      </a:r>
                      <a:endParaRPr lang="lt-LT" sz="1100">
                        <a:effectLst/>
                        <a:latin typeface="Calibri" panose="020F0502020204030204" pitchFamily="34" charset="0"/>
                        <a:ea typeface="Calibri" panose="020F0502020204030204" pitchFamily="34" charset="0"/>
                        <a:cs typeface="Times New Roman" panose="02020603050405020304" pitchFamily="18" charset="0"/>
                      </a:endParaRPr>
                    </a:p>
                  </a:txBody>
                  <a:tcPr marL="68106" marR="68106" marT="0" marB="0"/>
                </a:tc>
              </a:tr>
              <a:tr h="215435">
                <a:tc>
                  <a:txBody>
                    <a:bodyPr/>
                    <a:lstStyle/>
                    <a:p>
                      <a:pPr algn="ctr">
                        <a:lnSpc>
                          <a:spcPct val="107000"/>
                        </a:lnSpc>
                        <a:spcAft>
                          <a:spcPts val="0"/>
                        </a:spcAft>
                        <a:tabLst>
                          <a:tab pos="914400" algn="l"/>
                          <a:tab pos="3469005" algn="l"/>
                        </a:tabLst>
                      </a:pPr>
                      <a:r>
                        <a:rPr lang="lt-LT" sz="1200">
                          <a:effectLst/>
                        </a:rPr>
                        <a:t>1.1.2.</a:t>
                      </a:r>
                      <a:endParaRPr lang="lt-LT" sz="1100">
                        <a:effectLst/>
                        <a:latin typeface="Calibri" panose="020F0502020204030204" pitchFamily="34" charset="0"/>
                      </a:endParaRPr>
                    </a:p>
                  </a:txBody>
                  <a:tcPr marL="68106" marR="68106" marT="0" marB="0"/>
                </a:tc>
                <a:tc>
                  <a:txBody>
                    <a:bodyPr/>
                    <a:lstStyle/>
                    <a:p>
                      <a:pPr marL="266700" algn="just">
                        <a:lnSpc>
                          <a:spcPct val="107000"/>
                        </a:lnSpc>
                        <a:spcAft>
                          <a:spcPts val="0"/>
                        </a:spcAft>
                        <a:tabLst>
                          <a:tab pos="914400" algn="l"/>
                          <a:tab pos="3469005" algn="l"/>
                        </a:tabLst>
                      </a:pPr>
                      <a:r>
                        <a:rPr lang="lt-LT" sz="1200">
                          <a:effectLst/>
                        </a:rPr>
                        <a:t>už patalpų nuomą</a:t>
                      </a:r>
                      <a:endParaRPr lang="lt-LT" sz="1100">
                        <a:effectLst/>
                        <a:latin typeface="Calibri" panose="020F0502020204030204" pitchFamily="34" charset="0"/>
                      </a:endParaRPr>
                    </a:p>
                  </a:txBody>
                  <a:tcPr marL="68106" marR="68106" marT="0" marB="0"/>
                </a:tc>
                <a:tc>
                  <a:txBody>
                    <a:bodyPr/>
                    <a:lstStyle/>
                    <a:p>
                      <a:pPr algn="ctr">
                        <a:lnSpc>
                          <a:spcPct val="107000"/>
                        </a:lnSpc>
                        <a:spcAft>
                          <a:spcPts val="0"/>
                        </a:spcAft>
                        <a:tabLst>
                          <a:tab pos="914400" algn="l"/>
                          <a:tab pos="3469005" algn="l"/>
                        </a:tabLst>
                      </a:pPr>
                      <a:r>
                        <a:rPr lang="lt-LT" sz="1200">
                          <a:effectLst/>
                        </a:rPr>
                        <a:t>5 056</a:t>
                      </a:r>
                      <a:endParaRPr lang="lt-LT" sz="1100">
                        <a:effectLst/>
                        <a:latin typeface="Calibri" panose="020F0502020204030204" pitchFamily="34" charset="0"/>
                        <a:ea typeface="Calibri" panose="020F0502020204030204" pitchFamily="34" charset="0"/>
                        <a:cs typeface="Times New Roman" panose="02020603050405020304" pitchFamily="18" charset="0"/>
                      </a:endParaRPr>
                    </a:p>
                  </a:txBody>
                  <a:tcPr marL="68106" marR="68106" marT="0" marB="0"/>
                </a:tc>
                <a:tc>
                  <a:txBody>
                    <a:bodyPr/>
                    <a:lstStyle/>
                    <a:p>
                      <a:pPr algn="ctr">
                        <a:lnSpc>
                          <a:spcPct val="107000"/>
                        </a:lnSpc>
                        <a:spcAft>
                          <a:spcPts val="0"/>
                        </a:spcAft>
                        <a:tabLst>
                          <a:tab pos="914400" algn="l"/>
                          <a:tab pos="3469005" algn="l"/>
                        </a:tabLst>
                      </a:pPr>
                      <a:r>
                        <a:rPr lang="lt-LT" sz="1200">
                          <a:effectLst/>
                        </a:rPr>
                        <a:t> </a:t>
                      </a:r>
                      <a:endParaRPr lang="lt-LT" sz="1100">
                        <a:effectLst/>
                        <a:latin typeface="Calibri" panose="020F0502020204030204" pitchFamily="34" charset="0"/>
                        <a:ea typeface="Calibri" panose="020F0502020204030204" pitchFamily="34" charset="0"/>
                        <a:cs typeface="Times New Roman" panose="02020603050405020304" pitchFamily="18" charset="0"/>
                      </a:endParaRPr>
                    </a:p>
                  </a:txBody>
                  <a:tcPr marL="68106" marR="68106" marT="0" marB="0"/>
                </a:tc>
                <a:tc>
                  <a:txBody>
                    <a:bodyPr/>
                    <a:lstStyle/>
                    <a:p>
                      <a:pPr algn="ctr">
                        <a:lnSpc>
                          <a:spcPct val="107000"/>
                        </a:lnSpc>
                        <a:spcAft>
                          <a:spcPts val="0"/>
                        </a:spcAft>
                        <a:tabLst>
                          <a:tab pos="914400" algn="l"/>
                          <a:tab pos="3469005" algn="l"/>
                        </a:tabLst>
                      </a:pPr>
                      <a:r>
                        <a:rPr lang="lt-LT" sz="1200">
                          <a:effectLst/>
                        </a:rPr>
                        <a:t>-100</a:t>
                      </a:r>
                      <a:endParaRPr lang="lt-LT" sz="1100">
                        <a:effectLst/>
                        <a:latin typeface="Calibri" panose="020F0502020204030204" pitchFamily="34" charset="0"/>
                        <a:ea typeface="Calibri" panose="020F0502020204030204" pitchFamily="34" charset="0"/>
                        <a:cs typeface="Times New Roman" panose="02020603050405020304" pitchFamily="18" charset="0"/>
                      </a:endParaRPr>
                    </a:p>
                  </a:txBody>
                  <a:tcPr marL="68106" marR="68106" marT="0" marB="0"/>
                </a:tc>
              </a:tr>
              <a:tr h="641838">
                <a:tc>
                  <a:txBody>
                    <a:bodyPr/>
                    <a:lstStyle/>
                    <a:p>
                      <a:pPr algn="ctr">
                        <a:lnSpc>
                          <a:spcPct val="107000"/>
                        </a:lnSpc>
                        <a:spcAft>
                          <a:spcPts val="0"/>
                        </a:spcAft>
                        <a:tabLst>
                          <a:tab pos="914400" algn="l"/>
                          <a:tab pos="3469005" algn="l"/>
                        </a:tabLst>
                      </a:pPr>
                      <a:r>
                        <a:rPr lang="lt-LT" sz="1200">
                          <a:effectLst/>
                        </a:rPr>
                        <a:t>1.2.</a:t>
                      </a:r>
                      <a:endParaRPr lang="lt-LT" sz="1100">
                        <a:effectLst/>
                        <a:latin typeface="Calibri" panose="020F0502020204030204" pitchFamily="34" charset="0"/>
                      </a:endParaRPr>
                    </a:p>
                  </a:txBody>
                  <a:tcPr marL="68106" marR="68106" marT="0" marB="0"/>
                </a:tc>
                <a:tc>
                  <a:txBody>
                    <a:bodyPr/>
                    <a:lstStyle/>
                    <a:p>
                      <a:pPr>
                        <a:lnSpc>
                          <a:spcPct val="107000"/>
                        </a:lnSpc>
                        <a:spcAft>
                          <a:spcPts val="0"/>
                        </a:spcAft>
                        <a:tabLst>
                          <a:tab pos="2019300" algn="l"/>
                        </a:tabLst>
                      </a:pPr>
                      <a:r>
                        <a:rPr lang="lt-LT" sz="1200">
                          <a:effectLst/>
                        </a:rPr>
                        <a:t>Uždirbtos pajamos už suteiktas paslaugas iš kitų biudžetinių įstaigų</a:t>
                      </a:r>
                      <a:endParaRPr lang="lt-LT" sz="1100">
                        <a:effectLst/>
                        <a:latin typeface="Calibri" panose="020F0502020204030204" pitchFamily="34" charset="0"/>
                        <a:ea typeface="Calibri" panose="020F0502020204030204" pitchFamily="34" charset="0"/>
                        <a:cs typeface="Times New Roman" panose="02020603050405020304" pitchFamily="18" charset="0"/>
                      </a:endParaRPr>
                    </a:p>
                  </a:txBody>
                  <a:tcPr marL="68106" marR="68106" marT="0" marB="0"/>
                </a:tc>
                <a:tc>
                  <a:txBody>
                    <a:bodyPr/>
                    <a:lstStyle/>
                    <a:p>
                      <a:pPr algn="ctr">
                        <a:lnSpc>
                          <a:spcPct val="107000"/>
                        </a:lnSpc>
                        <a:spcAft>
                          <a:spcPts val="0"/>
                        </a:spcAft>
                        <a:tabLst>
                          <a:tab pos="2019300" algn="l"/>
                        </a:tabLst>
                      </a:pPr>
                      <a:r>
                        <a:rPr lang="lt-LT" sz="1200">
                          <a:effectLst/>
                        </a:rPr>
                        <a:t>6 711</a:t>
                      </a:r>
                      <a:endParaRPr lang="lt-LT" sz="1100">
                        <a:effectLst/>
                      </a:endParaRPr>
                    </a:p>
                    <a:p>
                      <a:pPr algn="ctr">
                        <a:lnSpc>
                          <a:spcPct val="107000"/>
                        </a:lnSpc>
                        <a:spcAft>
                          <a:spcPts val="0"/>
                        </a:spcAft>
                        <a:tabLst>
                          <a:tab pos="2019300" algn="l"/>
                        </a:tabLst>
                      </a:pPr>
                      <a:r>
                        <a:rPr lang="lt-LT" sz="1200">
                          <a:effectLst/>
                        </a:rPr>
                        <a:t> </a:t>
                      </a:r>
                      <a:endParaRPr lang="lt-LT" sz="1100">
                        <a:effectLst/>
                        <a:latin typeface="Calibri" panose="020F0502020204030204" pitchFamily="34" charset="0"/>
                        <a:ea typeface="Calibri" panose="020F0502020204030204" pitchFamily="34" charset="0"/>
                        <a:cs typeface="Times New Roman" panose="02020603050405020304" pitchFamily="18" charset="0"/>
                      </a:endParaRPr>
                    </a:p>
                  </a:txBody>
                  <a:tcPr marL="68106" marR="68106" marT="0" marB="0"/>
                </a:tc>
                <a:tc>
                  <a:txBody>
                    <a:bodyPr/>
                    <a:lstStyle/>
                    <a:p>
                      <a:pPr algn="ctr">
                        <a:lnSpc>
                          <a:spcPct val="107000"/>
                        </a:lnSpc>
                        <a:spcAft>
                          <a:spcPts val="0"/>
                        </a:spcAft>
                        <a:tabLst>
                          <a:tab pos="2019300" algn="l"/>
                        </a:tabLst>
                      </a:pPr>
                      <a:r>
                        <a:rPr lang="lt-LT" sz="1200">
                          <a:effectLst/>
                        </a:rPr>
                        <a:t>17 804</a:t>
                      </a:r>
                      <a:endParaRPr lang="lt-LT" sz="1100">
                        <a:effectLst/>
                      </a:endParaRPr>
                    </a:p>
                    <a:p>
                      <a:pPr algn="ctr">
                        <a:lnSpc>
                          <a:spcPct val="107000"/>
                        </a:lnSpc>
                        <a:spcAft>
                          <a:spcPts val="0"/>
                        </a:spcAft>
                        <a:tabLst>
                          <a:tab pos="2019300" algn="l"/>
                        </a:tabLst>
                      </a:pPr>
                      <a:r>
                        <a:rPr lang="lt-LT" sz="1200">
                          <a:effectLst/>
                        </a:rPr>
                        <a:t> </a:t>
                      </a:r>
                      <a:endParaRPr lang="lt-LT" sz="1100">
                        <a:effectLst/>
                        <a:latin typeface="Calibri" panose="020F0502020204030204" pitchFamily="34" charset="0"/>
                        <a:ea typeface="Calibri" panose="020F0502020204030204" pitchFamily="34" charset="0"/>
                        <a:cs typeface="Times New Roman" panose="02020603050405020304" pitchFamily="18" charset="0"/>
                      </a:endParaRPr>
                    </a:p>
                  </a:txBody>
                  <a:tcPr marL="68106" marR="68106" marT="0" marB="0"/>
                </a:tc>
                <a:tc>
                  <a:txBody>
                    <a:bodyPr/>
                    <a:lstStyle/>
                    <a:p>
                      <a:pPr algn="ctr">
                        <a:lnSpc>
                          <a:spcPct val="107000"/>
                        </a:lnSpc>
                        <a:spcAft>
                          <a:spcPts val="0"/>
                        </a:spcAft>
                        <a:tabLst>
                          <a:tab pos="914400" algn="l"/>
                          <a:tab pos="3469005" algn="l"/>
                        </a:tabLst>
                      </a:pPr>
                      <a:r>
                        <a:rPr lang="lt-LT" sz="1200">
                          <a:effectLst/>
                        </a:rPr>
                        <a:t>+165</a:t>
                      </a:r>
                      <a:endParaRPr lang="lt-LT" sz="1100">
                        <a:effectLst/>
                        <a:latin typeface="Calibri" panose="020F0502020204030204" pitchFamily="34" charset="0"/>
                        <a:ea typeface="Calibri" panose="020F0502020204030204" pitchFamily="34" charset="0"/>
                        <a:cs typeface="Times New Roman" panose="02020603050405020304" pitchFamily="18" charset="0"/>
                      </a:endParaRPr>
                    </a:p>
                  </a:txBody>
                  <a:tcPr marL="68106" marR="68106" marT="0" marB="0"/>
                </a:tc>
              </a:tr>
              <a:tr h="215435">
                <a:tc>
                  <a:txBody>
                    <a:bodyPr/>
                    <a:lstStyle/>
                    <a:p>
                      <a:pPr algn="ctr">
                        <a:lnSpc>
                          <a:spcPct val="107000"/>
                        </a:lnSpc>
                        <a:spcAft>
                          <a:spcPts val="0"/>
                        </a:spcAft>
                        <a:tabLst>
                          <a:tab pos="914400" algn="l"/>
                          <a:tab pos="3469005" algn="l"/>
                        </a:tabLst>
                      </a:pPr>
                      <a:r>
                        <a:rPr lang="lt-LT" sz="1200">
                          <a:effectLst/>
                        </a:rPr>
                        <a:t>2.</a:t>
                      </a:r>
                      <a:endParaRPr lang="lt-LT" sz="1100">
                        <a:effectLst/>
                        <a:latin typeface="Calibri" panose="020F0502020204030204" pitchFamily="34" charset="0"/>
                      </a:endParaRPr>
                    </a:p>
                  </a:txBody>
                  <a:tcPr marL="68106" marR="68106" marT="0" marB="0"/>
                </a:tc>
                <a:tc>
                  <a:txBody>
                    <a:bodyPr/>
                    <a:lstStyle/>
                    <a:p>
                      <a:pPr>
                        <a:lnSpc>
                          <a:spcPct val="107000"/>
                        </a:lnSpc>
                        <a:spcAft>
                          <a:spcPts val="0"/>
                        </a:spcAft>
                        <a:tabLst>
                          <a:tab pos="2019300" algn="l"/>
                        </a:tabLst>
                      </a:pPr>
                      <a:r>
                        <a:rPr lang="lt-LT" sz="1200">
                          <a:effectLst/>
                        </a:rPr>
                        <a:t>Projektinės lėšos, iš jų:</a:t>
                      </a:r>
                      <a:endParaRPr lang="lt-LT" sz="1100">
                        <a:effectLst/>
                        <a:latin typeface="Calibri" panose="020F0502020204030204" pitchFamily="34" charset="0"/>
                        <a:ea typeface="Calibri" panose="020F0502020204030204" pitchFamily="34" charset="0"/>
                        <a:cs typeface="Times New Roman" panose="02020603050405020304" pitchFamily="18" charset="0"/>
                      </a:endParaRPr>
                    </a:p>
                  </a:txBody>
                  <a:tcPr marL="68106" marR="68106" marT="0" marB="0"/>
                </a:tc>
                <a:tc>
                  <a:txBody>
                    <a:bodyPr/>
                    <a:lstStyle/>
                    <a:p>
                      <a:pPr algn="ctr">
                        <a:lnSpc>
                          <a:spcPct val="107000"/>
                        </a:lnSpc>
                        <a:spcAft>
                          <a:spcPts val="0"/>
                        </a:spcAft>
                        <a:tabLst>
                          <a:tab pos="2019300" algn="l"/>
                        </a:tabLst>
                      </a:pPr>
                      <a:r>
                        <a:rPr lang="lt-LT" sz="1200">
                          <a:effectLst/>
                        </a:rPr>
                        <a:t>36 672</a:t>
                      </a:r>
                      <a:endParaRPr lang="lt-LT" sz="1100">
                        <a:effectLst/>
                        <a:latin typeface="Calibri" panose="020F0502020204030204" pitchFamily="34" charset="0"/>
                        <a:ea typeface="Calibri" panose="020F0502020204030204" pitchFamily="34" charset="0"/>
                        <a:cs typeface="Times New Roman" panose="02020603050405020304" pitchFamily="18" charset="0"/>
                      </a:endParaRPr>
                    </a:p>
                  </a:txBody>
                  <a:tcPr marL="68106" marR="68106" marT="0" marB="0"/>
                </a:tc>
                <a:tc>
                  <a:txBody>
                    <a:bodyPr/>
                    <a:lstStyle/>
                    <a:p>
                      <a:pPr algn="ctr">
                        <a:lnSpc>
                          <a:spcPct val="107000"/>
                        </a:lnSpc>
                        <a:spcAft>
                          <a:spcPts val="0"/>
                        </a:spcAft>
                        <a:tabLst>
                          <a:tab pos="2019300" algn="l"/>
                        </a:tabLst>
                      </a:pPr>
                      <a:r>
                        <a:rPr lang="lt-LT" sz="1200">
                          <a:effectLst/>
                        </a:rPr>
                        <a:t>44 048</a:t>
                      </a:r>
                      <a:endParaRPr lang="lt-LT" sz="1100">
                        <a:effectLst/>
                        <a:latin typeface="Calibri" panose="020F0502020204030204" pitchFamily="34" charset="0"/>
                        <a:ea typeface="Calibri" panose="020F0502020204030204" pitchFamily="34" charset="0"/>
                        <a:cs typeface="Times New Roman" panose="02020603050405020304" pitchFamily="18" charset="0"/>
                      </a:endParaRPr>
                    </a:p>
                  </a:txBody>
                  <a:tcPr marL="68106" marR="68106" marT="0" marB="0"/>
                </a:tc>
                <a:tc>
                  <a:txBody>
                    <a:bodyPr/>
                    <a:lstStyle/>
                    <a:p>
                      <a:pPr algn="ctr">
                        <a:lnSpc>
                          <a:spcPct val="107000"/>
                        </a:lnSpc>
                        <a:spcAft>
                          <a:spcPts val="0"/>
                        </a:spcAft>
                        <a:tabLst>
                          <a:tab pos="914400" algn="l"/>
                          <a:tab pos="3469005" algn="l"/>
                        </a:tabLst>
                      </a:pPr>
                      <a:r>
                        <a:rPr lang="lt-LT" sz="1200">
                          <a:effectLst/>
                        </a:rPr>
                        <a:t>+20,1</a:t>
                      </a:r>
                      <a:endParaRPr lang="lt-LT" sz="1100">
                        <a:effectLst/>
                        <a:latin typeface="Calibri" panose="020F0502020204030204" pitchFamily="34" charset="0"/>
                        <a:ea typeface="Calibri" panose="020F0502020204030204" pitchFamily="34" charset="0"/>
                        <a:cs typeface="Times New Roman" panose="02020603050405020304" pitchFamily="18" charset="0"/>
                      </a:endParaRPr>
                    </a:p>
                  </a:txBody>
                  <a:tcPr marL="68106" marR="68106" marT="0" marB="0"/>
                </a:tc>
              </a:tr>
              <a:tr h="430871">
                <a:tc>
                  <a:txBody>
                    <a:bodyPr/>
                    <a:lstStyle/>
                    <a:p>
                      <a:pPr algn="ctr">
                        <a:lnSpc>
                          <a:spcPct val="107000"/>
                        </a:lnSpc>
                        <a:spcAft>
                          <a:spcPts val="0"/>
                        </a:spcAft>
                        <a:tabLst>
                          <a:tab pos="914400" algn="l"/>
                          <a:tab pos="3469005" algn="l"/>
                        </a:tabLst>
                      </a:pPr>
                      <a:r>
                        <a:rPr lang="lt-LT" sz="1200">
                          <a:effectLst/>
                        </a:rPr>
                        <a:t>2.1.</a:t>
                      </a:r>
                      <a:endParaRPr lang="lt-LT" sz="1100">
                        <a:effectLst/>
                        <a:latin typeface="Calibri" panose="020F0502020204030204" pitchFamily="34" charset="0"/>
                      </a:endParaRPr>
                    </a:p>
                  </a:txBody>
                  <a:tcPr marL="68106" marR="68106" marT="0" marB="0"/>
                </a:tc>
                <a:tc>
                  <a:txBody>
                    <a:bodyPr/>
                    <a:lstStyle/>
                    <a:p>
                      <a:pPr marL="266700">
                        <a:lnSpc>
                          <a:spcPct val="107000"/>
                        </a:lnSpc>
                        <a:spcAft>
                          <a:spcPts val="0"/>
                        </a:spcAft>
                        <a:tabLst>
                          <a:tab pos="2019300" algn="l"/>
                        </a:tabLst>
                      </a:pPr>
                      <a:r>
                        <a:rPr lang="lt-LT" sz="1200">
                          <a:effectLst/>
                        </a:rPr>
                        <a:t>Laikinųjų darbų ir kitoms įdarbinimo programoms </a:t>
                      </a:r>
                      <a:endParaRPr lang="lt-LT" sz="1100">
                        <a:effectLst/>
                        <a:latin typeface="Calibri" panose="020F0502020204030204" pitchFamily="34" charset="0"/>
                      </a:endParaRPr>
                    </a:p>
                  </a:txBody>
                  <a:tcPr marL="68106" marR="68106" marT="0" marB="0"/>
                </a:tc>
                <a:tc>
                  <a:txBody>
                    <a:bodyPr/>
                    <a:lstStyle/>
                    <a:p>
                      <a:pPr algn="ctr">
                        <a:lnSpc>
                          <a:spcPct val="107000"/>
                        </a:lnSpc>
                        <a:spcAft>
                          <a:spcPts val="0"/>
                        </a:spcAft>
                        <a:tabLst>
                          <a:tab pos="2019300" algn="l"/>
                        </a:tabLst>
                      </a:pPr>
                      <a:r>
                        <a:rPr lang="lt-LT" sz="1200">
                          <a:effectLst/>
                        </a:rPr>
                        <a:t>6 554</a:t>
                      </a:r>
                      <a:endParaRPr lang="lt-LT" sz="1100">
                        <a:effectLst/>
                      </a:endParaRPr>
                    </a:p>
                    <a:p>
                      <a:pPr algn="ctr">
                        <a:lnSpc>
                          <a:spcPct val="107000"/>
                        </a:lnSpc>
                        <a:spcAft>
                          <a:spcPts val="0"/>
                        </a:spcAft>
                        <a:tabLst>
                          <a:tab pos="2019300" algn="l"/>
                        </a:tabLst>
                      </a:pPr>
                      <a:r>
                        <a:rPr lang="lt-LT" sz="1200">
                          <a:effectLst/>
                        </a:rPr>
                        <a:t> </a:t>
                      </a:r>
                      <a:endParaRPr lang="lt-LT" sz="1100">
                        <a:effectLst/>
                        <a:latin typeface="Calibri" panose="020F0502020204030204" pitchFamily="34" charset="0"/>
                        <a:ea typeface="Calibri" panose="020F0502020204030204" pitchFamily="34" charset="0"/>
                        <a:cs typeface="Times New Roman" panose="02020603050405020304" pitchFamily="18" charset="0"/>
                      </a:endParaRPr>
                    </a:p>
                  </a:txBody>
                  <a:tcPr marL="68106" marR="68106" marT="0" marB="0"/>
                </a:tc>
                <a:tc>
                  <a:txBody>
                    <a:bodyPr/>
                    <a:lstStyle/>
                    <a:p>
                      <a:pPr algn="ctr">
                        <a:lnSpc>
                          <a:spcPct val="107000"/>
                        </a:lnSpc>
                        <a:spcAft>
                          <a:spcPts val="0"/>
                        </a:spcAft>
                        <a:tabLst>
                          <a:tab pos="2019300" algn="l"/>
                        </a:tabLst>
                      </a:pPr>
                      <a:r>
                        <a:rPr lang="lt-LT" sz="1200">
                          <a:effectLst/>
                        </a:rPr>
                        <a:t>10 267</a:t>
                      </a:r>
                      <a:endParaRPr lang="lt-LT" sz="1100">
                        <a:effectLst/>
                      </a:endParaRPr>
                    </a:p>
                    <a:p>
                      <a:pPr algn="ctr">
                        <a:lnSpc>
                          <a:spcPct val="107000"/>
                        </a:lnSpc>
                        <a:spcAft>
                          <a:spcPts val="0"/>
                        </a:spcAft>
                        <a:tabLst>
                          <a:tab pos="2019300" algn="l"/>
                        </a:tabLst>
                      </a:pPr>
                      <a:r>
                        <a:rPr lang="lt-LT" sz="1200">
                          <a:effectLst/>
                        </a:rPr>
                        <a:t> </a:t>
                      </a:r>
                      <a:endParaRPr lang="lt-LT" sz="1100">
                        <a:effectLst/>
                        <a:latin typeface="Calibri" panose="020F0502020204030204" pitchFamily="34" charset="0"/>
                        <a:ea typeface="Calibri" panose="020F0502020204030204" pitchFamily="34" charset="0"/>
                        <a:cs typeface="Times New Roman" panose="02020603050405020304" pitchFamily="18" charset="0"/>
                      </a:endParaRPr>
                    </a:p>
                  </a:txBody>
                  <a:tcPr marL="68106" marR="68106" marT="0" marB="0"/>
                </a:tc>
                <a:tc>
                  <a:txBody>
                    <a:bodyPr/>
                    <a:lstStyle/>
                    <a:p>
                      <a:pPr marL="266700">
                        <a:lnSpc>
                          <a:spcPct val="107000"/>
                        </a:lnSpc>
                        <a:spcAft>
                          <a:spcPts val="0"/>
                        </a:spcAft>
                        <a:tabLst>
                          <a:tab pos="914400" algn="l"/>
                          <a:tab pos="3469005" algn="l"/>
                        </a:tabLst>
                      </a:pPr>
                      <a:r>
                        <a:rPr lang="lt-LT" sz="1200">
                          <a:effectLst/>
                        </a:rPr>
                        <a:t>+56,6</a:t>
                      </a:r>
                      <a:endParaRPr lang="lt-LT" sz="1100">
                        <a:effectLst/>
                        <a:latin typeface="Calibri" panose="020F0502020204030204" pitchFamily="34" charset="0"/>
                      </a:endParaRPr>
                    </a:p>
                  </a:txBody>
                  <a:tcPr marL="68106" marR="68106" marT="0" marB="0"/>
                </a:tc>
              </a:tr>
              <a:tr h="215435">
                <a:tc>
                  <a:txBody>
                    <a:bodyPr/>
                    <a:lstStyle/>
                    <a:p>
                      <a:pPr algn="ctr">
                        <a:lnSpc>
                          <a:spcPct val="107000"/>
                        </a:lnSpc>
                        <a:spcAft>
                          <a:spcPts val="0"/>
                        </a:spcAft>
                        <a:tabLst>
                          <a:tab pos="914400" algn="l"/>
                          <a:tab pos="3469005" algn="l"/>
                        </a:tabLst>
                      </a:pPr>
                      <a:r>
                        <a:rPr lang="lt-LT" sz="1200">
                          <a:effectLst/>
                        </a:rPr>
                        <a:t>2.2.</a:t>
                      </a:r>
                      <a:endParaRPr lang="lt-LT" sz="1100">
                        <a:effectLst/>
                        <a:latin typeface="Calibri" panose="020F0502020204030204" pitchFamily="34" charset="0"/>
                      </a:endParaRPr>
                    </a:p>
                  </a:txBody>
                  <a:tcPr marL="68106" marR="68106" marT="0" marB="0"/>
                </a:tc>
                <a:tc>
                  <a:txBody>
                    <a:bodyPr/>
                    <a:lstStyle/>
                    <a:p>
                      <a:pPr marL="266700">
                        <a:lnSpc>
                          <a:spcPct val="107000"/>
                        </a:lnSpc>
                        <a:spcAft>
                          <a:spcPts val="0"/>
                        </a:spcAft>
                        <a:tabLst>
                          <a:tab pos="441960" algn="l"/>
                        </a:tabLst>
                      </a:pPr>
                      <a:r>
                        <a:rPr lang="lt-LT" sz="1200">
                          <a:effectLst/>
                        </a:rPr>
                        <a:t>Iš valstybės biudžeto lėšų</a:t>
                      </a:r>
                      <a:endParaRPr lang="lt-LT" sz="1100">
                        <a:effectLst/>
                        <a:latin typeface="Calibri" panose="020F0502020204030204" pitchFamily="34" charset="0"/>
                      </a:endParaRPr>
                    </a:p>
                  </a:txBody>
                  <a:tcPr marL="68106" marR="68106" marT="0" marB="0"/>
                </a:tc>
                <a:tc>
                  <a:txBody>
                    <a:bodyPr/>
                    <a:lstStyle/>
                    <a:p>
                      <a:pPr algn="ctr">
                        <a:lnSpc>
                          <a:spcPct val="107000"/>
                        </a:lnSpc>
                        <a:spcAft>
                          <a:spcPts val="0"/>
                        </a:spcAft>
                        <a:tabLst>
                          <a:tab pos="2019300" algn="l"/>
                        </a:tabLst>
                      </a:pPr>
                      <a:r>
                        <a:rPr lang="lt-LT" sz="1200">
                          <a:effectLst/>
                        </a:rPr>
                        <a:t>9 400</a:t>
                      </a:r>
                      <a:endParaRPr lang="lt-LT" sz="1100">
                        <a:effectLst/>
                        <a:latin typeface="Calibri" panose="020F0502020204030204" pitchFamily="34" charset="0"/>
                        <a:ea typeface="Calibri" panose="020F0502020204030204" pitchFamily="34" charset="0"/>
                        <a:cs typeface="Times New Roman" panose="02020603050405020304" pitchFamily="18" charset="0"/>
                      </a:endParaRPr>
                    </a:p>
                  </a:txBody>
                  <a:tcPr marL="68106" marR="68106" marT="0" marB="0"/>
                </a:tc>
                <a:tc>
                  <a:txBody>
                    <a:bodyPr/>
                    <a:lstStyle/>
                    <a:p>
                      <a:pPr algn="ctr">
                        <a:lnSpc>
                          <a:spcPct val="107000"/>
                        </a:lnSpc>
                        <a:spcAft>
                          <a:spcPts val="0"/>
                        </a:spcAft>
                        <a:tabLst>
                          <a:tab pos="2019300" algn="l"/>
                        </a:tabLst>
                      </a:pPr>
                      <a:r>
                        <a:rPr lang="lt-LT" sz="1200">
                          <a:effectLst/>
                        </a:rPr>
                        <a:t>11 490</a:t>
                      </a:r>
                      <a:endParaRPr lang="lt-LT" sz="1100">
                        <a:effectLst/>
                        <a:latin typeface="Calibri" panose="020F0502020204030204" pitchFamily="34" charset="0"/>
                        <a:ea typeface="Calibri" panose="020F0502020204030204" pitchFamily="34" charset="0"/>
                        <a:cs typeface="Times New Roman" panose="02020603050405020304" pitchFamily="18" charset="0"/>
                      </a:endParaRPr>
                    </a:p>
                  </a:txBody>
                  <a:tcPr marL="68106" marR="68106" marT="0" marB="0"/>
                </a:tc>
                <a:tc>
                  <a:txBody>
                    <a:bodyPr/>
                    <a:lstStyle/>
                    <a:p>
                      <a:pPr algn="ctr">
                        <a:lnSpc>
                          <a:spcPct val="107000"/>
                        </a:lnSpc>
                        <a:spcAft>
                          <a:spcPts val="0"/>
                        </a:spcAft>
                        <a:tabLst>
                          <a:tab pos="914400" algn="l"/>
                          <a:tab pos="3469005" algn="l"/>
                        </a:tabLst>
                      </a:pPr>
                      <a:r>
                        <a:rPr lang="lt-LT" sz="1200">
                          <a:effectLst/>
                        </a:rPr>
                        <a:t>+22,2</a:t>
                      </a:r>
                      <a:endParaRPr lang="lt-LT" sz="1100">
                        <a:effectLst/>
                        <a:latin typeface="Calibri" panose="020F0502020204030204" pitchFamily="34" charset="0"/>
                        <a:ea typeface="Calibri" panose="020F0502020204030204" pitchFamily="34" charset="0"/>
                        <a:cs typeface="Times New Roman" panose="02020603050405020304" pitchFamily="18" charset="0"/>
                      </a:endParaRPr>
                    </a:p>
                  </a:txBody>
                  <a:tcPr marL="68106" marR="68106" marT="0" marB="0"/>
                </a:tc>
              </a:tr>
              <a:tr h="430871">
                <a:tc>
                  <a:txBody>
                    <a:bodyPr/>
                    <a:lstStyle/>
                    <a:p>
                      <a:pPr algn="ctr">
                        <a:lnSpc>
                          <a:spcPct val="107000"/>
                        </a:lnSpc>
                        <a:spcAft>
                          <a:spcPts val="0"/>
                        </a:spcAft>
                        <a:tabLst>
                          <a:tab pos="914400" algn="l"/>
                          <a:tab pos="3469005" algn="l"/>
                        </a:tabLst>
                      </a:pPr>
                      <a:r>
                        <a:rPr lang="lt-LT" sz="1200">
                          <a:effectLst/>
                        </a:rPr>
                        <a:t> </a:t>
                      </a:r>
                      <a:endParaRPr lang="lt-LT" sz="1100">
                        <a:effectLst/>
                      </a:endParaRPr>
                    </a:p>
                    <a:p>
                      <a:pPr algn="ctr">
                        <a:lnSpc>
                          <a:spcPct val="107000"/>
                        </a:lnSpc>
                        <a:spcAft>
                          <a:spcPts val="0"/>
                        </a:spcAft>
                        <a:tabLst>
                          <a:tab pos="297815" algn="ctr"/>
                          <a:tab pos="595630" algn="r"/>
                        </a:tabLst>
                      </a:pPr>
                      <a:r>
                        <a:rPr lang="lt-LT" sz="1200">
                          <a:effectLst/>
                        </a:rPr>
                        <a:t>2.3.</a:t>
                      </a:r>
                      <a:endParaRPr lang="lt-LT" sz="1100">
                        <a:effectLst/>
                        <a:latin typeface="Calibri" panose="020F0502020204030204" pitchFamily="34" charset="0"/>
                        <a:ea typeface="Calibri" panose="020F0502020204030204" pitchFamily="34" charset="0"/>
                        <a:cs typeface="Times New Roman" panose="02020603050405020304" pitchFamily="18" charset="0"/>
                      </a:endParaRPr>
                    </a:p>
                  </a:txBody>
                  <a:tcPr marL="68106" marR="68106" marT="0" marB="0"/>
                </a:tc>
                <a:tc>
                  <a:txBody>
                    <a:bodyPr/>
                    <a:lstStyle/>
                    <a:p>
                      <a:pPr marL="261620" indent="-261620">
                        <a:lnSpc>
                          <a:spcPct val="107000"/>
                        </a:lnSpc>
                        <a:spcAft>
                          <a:spcPts val="0"/>
                        </a:spcAft>
                        <a:tabLst>
                          <a:tab pos="441960" algn="l"/>
                        </a:tabLst>
                      </a:pPr>
                      <a:r>
                        <a:rPr lang="lt-LT" sz="1200">
                          <a:effectLst/>
                        </a:rPr>
                        <a:t>       Iš Panevėžio miesto   savivaldybės biudžeto lėšų</a:t>
                      </a:r>
                      <a:endParaRPr lang="lt-LT" sz="1100">
                        <a:effectLst/>
                        <a:latin typeface="Calibri" panose="020F0502020204030204" pitchFamily="34" charset="0"/>
                        <a:ea typeface="Calibri" panose="020F0502020204030204" pitchFamily="34" charset="0"/>
                        <a:cs typeface="Times New Roman" panose="02020603050405020304" pitchFamily="18" charset="0"/>
                      </a:endParaRPr>
                    </a:p>
                  </a:txBody>
                  <a:tcPr marL="68106" marR="68106" marT="0" marB="0"/>
                </a:tc>
                <a:tc>
                  <a:txBody>
                    <a:bodyPr/>
                    <a:lstStyle/>
                    <a:p>
                      <a:pPr algn="ctr">
                        <a:lnSpc>
                          <a:spcPct val="107000"/>
                        </a:lnSpc>
                        <a:spcAft>
                          <a:spcPts val="0"/>
                        </a:spcAft>
                        <a:tabLst>
                          <a:tab pos="2019300" algn="l"/>
                        </a:tabLst>
                      </a:pPr>
                      <a:r>
                        <a:rPr lang="lt-LT" sz="1200">
                          <a:effectLst/>
                        </a:rPr>
                        <a:t>2 200</a:t>
                      </a:r>
                      <a:endParaRPr lang="lt-LT" sz="1100">
                        <a:effectLst/>
                        <a:latin typeface="Calibri" panose="020F0502020204030204" pitchFamily="34" charset="0"/>
                        <a:ea typeface="Calibri" panose="020F0502020204030204" pitchFamily="34" charset="0"/>
                        <a:cs typeface="Times New Roman" panose="02020603050405020304" pitchFamily="18" charset="0"/>
                      </a:endParaRPr>
                    </a:p>
                  </a:txBody>
                  <a:tcPr marL="68106" marR="68106" marT="0" marB="0"/>
                </a:tc>
                <a:tc>
                  <a:txBody>
                    <a:bodyPr/>
                    <a:lstStyle/>
                    <a:p>
                      <a:pPr algn="ctr">
                        <a:lnSpc>
                          <a:spcPct val="107000"/>
                        </a:lnSpc>
                        <a:spcAft>
                          <a:spcPts val="0"/>
                        </a:spcAft>
                        <a:tabLst>
                          <a:tab pos="2019300" algn="l"/>
                        </a:tabLst>
                      </a:pPr>
                      <a:r>
                        <a:rPr lang="lt-LT" sz="1200">
                          <a:effectLst/>
                        </a:rPr>
                        <a:t>4 315</a:t>
                      </a:r>
                      <a:endParaRPr lang="lt-LT" sz="1100">
                        <a:effectLst/>
                        <a:latin typeface="Calibri" panose="020F0502020204030204" pitchFamily="34" charset="0"/>
                        <a:ea typeface="Calibri" panose="020F0502020204030204" pitchFamily="34" charset="0"/>
                        <a:cs typeface="Times New Roman" panose="02020603050405020304" pitchFamily="18" charset="0"/>
                      </a:endParaRPr>
                    </a:p>
                  </a:txBody>
                  <a:tcPr marL="68106" marR="68106" marT="0" marB="0"/>
                </a:tc>
                <a:tc>
                  <a:txBody>
                    <a:bodyPr/>
                    <a:lstStyle/>
                    <a:p>
                      <a:pPr marL="266700">
                        <a:lnSpc>
                          <a:spcPct val="107000"/>
                        </a:lnSpc>
                        <a:spcAft>
                          <a:spcPts val="0"/>
                        </a:spcAft>
                        <a:tabLst>
                          <a:tab pos="914400" algn="l"/>
                          <a:tab pos="3469005" algn="l"/>
                        </a:tabLst>
                      </a:pPr>
                      <a:r>
                        <a:rPr lang="lt-LT" sz="1200">
                          <a:effectLst/>
                        </a:rPr>
                        <a:t>+96,1</a:t>
                      </a:r>
                      <a:endParaRPr lang="lt-LT" sz="1100">
                        <a:effectLst/>
                        <a:latin typeface="Calibri" panose="020F0502020204030204" pitchFamily="34" charset="0"/>
                      </a:endParaRPr>
                    </a:p>
                  </a:txBody>
                  <a:tcPr marL="68106" marR="68106" marT="0" marB="0"/>
                </a:tc>
              </a:tr>
              <a:tr h="427892">
                <a:tc>
                  <a:txBody>
                    <a:bodyPr/>
                    <a:lstStyle/>
                    <a:p>
                      <a:pPr algn="ctr">
                        <a:lnSpc>
                          <a:spcPct val="107000"/>
                        </a:lnSpc>
                        <a:spcAft>
                          <a:spcPts val="0"/>
                        </a:spcAft>
                        <a:tabLst>
                          <a:tab pos="914400" algn="l"/>
                          <a:tab pos="3469005" algn="l"/>
                        </a:tabLst>
                      </a:pPr>
                      <a:r>
                        <a:rPr lang="lt-LT" sz="1200">
                          <a:effectLst/>
                        </a:rPr>
                        <a:t>2.4.</a:t>
                      </a:r>
                      <a:endParaRPr lang="lt-LT" sz="1100">
                        <a:effectLst/>
                        <a:latin typeface="Calibri" panose="020F0502020204030204" pitchFamily="34" charset="0"/>
                      </a:endParaRPr>
                    </a:p>
                  </a:txBody>
                  <a:tcPr marL="68106" marR="68106" marT="0" marB="0"/>
                </a:tc>
                <a:tc>
                  <a:txBody>
                    <a:bodyPr/>
                    <a:lstStyle/>
                    <a:p>
                      <a:pPr marL="266700">
                        <a:lnSpc>
                          <a:spcPct val="107000"/>
                        </a:lnSpc>
                        <a:spcAft>
                          <a:spcPts val="0"/>
                        </a:spcAft>
                        <a:tabLst>
                          <a:tab pos="2019300" algn="l"/>
                        </a:tabLst>
                      </a:pPr>
                      <a:r>
                        <a:rPr lang="lt-LT" sz="1200">
                          <a:effectLst/>
                        </a:rPr>
                        <a:t>Europos komisijos parama kino teatrui </a:t>
                      </a:r>
                      <a:endParaRPr lang="lt-LT" sz="1100">
                        <a:effectLst/>
                        <a:latin typeface="Calibri" panose="020F0502020204030204" pitchFamily="34" charset="0"/>
                      </a:endParaRPr>
                    </a:p>
                  </a:txBody>
                  <a:tcPr marL="68106" marR="68106" marT="0" marB="0"/>
                </a:tc>
                <a:tc>
                  <a:txBody>
                    <a:bodyPr/>
                    <a:lstStyle/>
                    <a:p>
                      <a:pPr algn="ctr">
                        <a:lnSpc>
                          <a:spcPct val="107000"/>
                        </a:lnSpc>
                        <a:spcAft>
                          <a:spcPts val="0"/>
                        </a:spcAft>
                        <a:tabLst>
                          <a:tab pos="2019300" algn="l"/>
                        </a:tabLst>
                      </a:pPr>
                      <a:r>
                        <a:rPr lang="lt-LT" sz="1200">
                          <a:effectLst/>
                        </a:rPr>
                        <a:t>15 950</a:t>
                      </a:r>
                      <a:endParaRPr lang="lt-LT" sz="1100">
                        <a:effectLst/>
                        <a:latin typeface="Calibri" panose="020F0502020204030204" pitchFamily="34" charset="0"/>
                        <a:ea typeface="Calibri" panose="020F0502020204030204" pitchFamily="34" charset="0"/>
                        <a:cs typeface="Times New Roman" panose="02020603050405020304" pitchFamily="18" charset="0"/>
                      </a:endParaRPr>
                    </a:p>
                  </a:txBody>
                  <a:tcPr marL="68106" marR="68106" marT="0" marB="0"/>
                </a:tc>
                <a:tc>
                  <a:txBody>
                    <a:bodyPr/>
                    <a:lstStyle/>
                    <a:p>
                      <a:pPr algn="ctr">
                        <a:lnSpc>
                          <a:spcPct val="107000"/>
                        </a:lnSpc>
                        <a:spcAft>
                          <a:spcPts val="0"/>
                        </a:spcAft>
                        <a:tabLst>
                          <a:tab pos="2019300" algn="l"/>
                        </a:tabLst>
                      </a:pPr>
                      <a:r>
                        <a:rPr lang="lt-LT" sz="1200">
                          <a:effectLst/>
                        </a:rPr>
                        <a:t>16 230</a:t>
                      </a:r>
                      <a:endParaRPr lang="lt-LT" sz="1100">
                        <a:effectLst/>
                        <a:latin typeface="Calibri" panose="020F0502020204030204" pitchFamily="34" charset="0"/>
                        <a:ea typeface="Calibri" panose="020F0502020204030204" pitchFamily="34" charset="0"/>
                        <a:cs typeface="Times New Roman" panose="02020603050405020304" pitchFamily="18" charset="0"/>
                      </a:endParaRPr>
                    </a:p>
                  </a:txBody>
                  <a:tcPr marL="68106" marR="68106" marT="0" marB="0"/>
                </a:tc>
                <a:tc>
                  <a:txBody>
                    <a:bodyPr/>
                    <a:lstStyle/>
                    <a:p>
                      <a:pPr algn="ctr">
                        <a:lnSpc>
                          <a:spcPct val="107000"/>
                        </a:lnSpc>
                        <a:spcAft>
                          <a:spcPts val="0"/>
                        </a:spcAft>
                        <a:tabLst>
                          <a:tab pos="914400" algn="l"/>
                          <a:tab pos="3469005" algn="l"/>
                        </a:tabLst>
                      </a:pPr>
                      <a:r>
                        <a:rPr lang="lt-LT" sz="1200">
                          <a:effectLst/>
                        </a:rPr>
                        <a:t>+1,7</a:t>
                      </a:r>
                      <a:endParaRPr lang="lt-LT" sz="1100">
                        <a:effectLst/>
                        <a:latin typeface="Calibri" panose="020F0502020204030204" pitchFamily="34" charset="0"/>
                        <a:ea typeface="Calibri" panose="020F0502020204030204" pitchFamily="34" charset="0"/>
                        <a:cs typeface="Times New Roman" panose="02020603050405020304" pitchFamily="18" charset="0"/>
                      </a:endParaRPr>
                    </a:p>
                  </a:txBody>
                  <a:tcPr marL="68106" marR="68106" marT="0" marB="0"/>
                </a:tc>
              </a:tr>
              <a:tr h="641838">
                <a:tc>
                  <a:txBody>
                    <a:bodyPr/>
                    <a:lstStyle/>
                    <a:p>
                      <a:pPr algn="ctr">
                        <a:lnSpc>
                          <a:spcPct val="107000"/>
                        </a:lnSpc>
                        <a:spcAft>
                          <a:spcPts val="0"/>
                        </a:spcAft>
                        <a:tabLst>
                          <a:tab pos="914400" algn="l"/>
                          <a:tab pos="3469005" algn="l"/>
                        </a:tabLst>
                      </a:pPr>
                      <a:r>
                        <a:rPr lang="lt-LT" sz="1200">
                          <a:effectLst/>
                        </a:rPr>
                        <a:t>2.5.</a:t>
                      </a:r>
                      <a:endParaRPr lang="lt-LT" sz="1100">
                        <a:effectLst/>
                        <a:latin typeface="Calibri" panose="020F0502020204030204" pitchFamily="34" charset="0"/>
                      </a:endParaRPr>
                    </a:p>
                  </a:txBody>
                  <a:tcPr marL="68106" marR="68106" marT="0" marB="0"/>
                </a:tc>
                <a:tc>
                  <a:txBody>
                    <a:bodyPr/>
                    <a:lstStyle/>
                    <a:p>
                      <a:pPr marL="261620" indent="-261620">
                        <a:lnSpc>
                          <a:spcPct val="107000"/>
                        </a:lnSpc>
                        <a:spcAft>
                          <a:spcPts val="0"/>
                        </a:spcAft>
                        <a:tabLst>
                          <a:tab pos="441960" algn="l"/>
                        </a:tabLst>
                      </a:pPr>
                      <a:r>
                        <a:rPr lang="lt-LT" sz="1200">
                          <a:effectLst/>
                        </a:rPr>
                        <a:t>       Europos sąjungos „Media“ programos automatinės schemos lėšos</a:t>
                      </a:r>
                      <a:endParaRPr lang="lt-LT" sz="1100">
                        <a:effectLst/>
                        <a:latin typeface="Calibri" panose="020F0502020204030204" pitchFamily="34" charset="0"/>
                        <a:ea typeface="Calibri" panose="020F0502020204030204" pitchFamily="34" charset="0"/>
                        <a:cs typeface="Times New Roman" panose="02020603050405020304" pitchFamily="18" charset="0"/>
                      </a:endParaRPr>
                    </a:p>
                  </a:txBody>
                  <a:tcPr marL="68106" marR="68106" marT="0" marB="0"/>
                </a:tc>
                <a:tc>
                  <a:txBody>
                    <a:bodyPr/>
                    <a:lstStyle/>
                    <a:p>
                      <a:pPr algn="ctr">
                        <a:lnSpc>
                          <a:spcPct val="107000"/>
                        </a:lnSpc>
                        <a:spcAft>
                          <a:spcPts val="0"/>
                        </a:spcAft>
                        <a:tabLst>
                          <a:tab pos="2019300" algn="l"/>
                        </a:tabLst>
                      </a:pPr>
                      <a:r>
                        <a:rPr lang="lt-LT" sz="1200">
                          <a:effectLst/>
                        </a:rPr>
                        <a:t>2 568</a:t>
                      </a:r>
                      <a:endParaRPr lang="lt-LT" sz="1100">
                        <a:effectLst/>
                        <a:latin typeface="Calibri" panose="020F0502020204030204" pitchFamily="34" charset="0"/>
                        <a:ea typeface="Calibri" panose="020F0502020204030204" pitchFamily="34" charset="0"/>
                        <a:cs typeface="Times New Roman" panose="02020603050405020304" pitchFamily="18" charset="0"/>
                      </a:endParaRPr>
                    </a:p>
                  </a:txBody>
                  <a:tcPr marL="68106" marR="68106" marT="0" marB="0"/>
                </a:tc>
                <a:tc>
                  <a:txBody>
                    <a:bodyPr/>
                    <a:lstStyle/>
                    <a:p>
                      <a:pPr algn="ctr">
                        <a:lnSpc>
                          <a:spcPct val="107000"/>
                        </a:lnSpc>
                        <a:spcAft>
                          <a:spcPts val="0"/>
                        </a:spcAft>
                        <a:tabLst>
                          <a:tab pos="2019300" algn="l"/>
                        </a:tabLst>
                      </a:pPr>
                      <a:r>
                        <a:rPr lang="lt-LT" sz="1200">
                          <a:effectLst/>
                        </a:rPr>
                        <a:t>1 746</a:t>
                      </a:r>
                      <a:endParaRPr lang="lt-LT" sz="1100">
                        <a:effectLst/>
                        <a:latin typeface="Calibri" panose="020F0502020204030204" pitchFamily="34" charset="0"/>
                        <a:ea typeface="Calibri" panose="020F0502020204030204" pitchFamily="34" charset="0"/>
                        <a:cs typeface="Times New Roman" panose="02020603050405020304" pitchFamily="18" charset="0"/>
                      </a:endParaRPr>
                    </a:p>
                  </a:txBody>
                  <a:tcPr marL="68106" marR="68106" marT="0" marB="0"/>
                </a:tc>
                <a:tc>
                  <a:txBody>
                    <a:bodyPr/>
                    <a:lstStyle/>
                    <a:p>
                      <a:pPr marL="266700">
                        <a:lnSpc>
                          <a:spcPct val="107000"/>
                        </a:lnSpc>
                        <a:spcAft>
                          <a:spcPts val="0"/>
                        </a:spcAft>
                        <a:tabLst>
                          <a:tab pos="914400" algn="l"/>
                          <a:tab pos="3469005" algn="l"/>
                        </a:tabLst>
                      </a:pPr>
                      <a:r>
                        <a:rPr lang="lt-LT" sz="1200">
                          <a:effectLst/>
                        </a:rPr>
                        <a:t>-32,1</a:t>
                      </a:r>
                      <a:endParaRPr lang="lt-LT" sz="1100">
                        <a:effectLst/>
                        <a:latin typeface="Calibri" panose="020F0502020204030204" pitchFamily="34" charset="0"/>
                      </a:endParaRPr>
                    </a:p>
                  </a:txBody>
                  <a:tcPr marL="68106" marR="68106" marT="0" marB="0"/>
                </a:tc>
              </a:tr>
              <a:tr h="215435">
                <a:tc>
                  <a:txBody>
                    <a:bodyPr/>
                    <a:lstStyle/>
                    <a:p>
                      <a:pPr algn="ctr">
                        <a:lnSpc>
                          <a:spcPct val="107000"/>
                        </a:lnSpc>
                        <a:spcAft>
                          <a:spcPts val="0"/>
                        </a:spcAft>
                        <a:tabLst>
                          <a:tab pos="914400" algn="l"/>
                          <a:tab pos="3469005" algn="l"/>
                        </a:tabLst>
                      </a:pPr>
                      <a:r>
                        <a:rPr lang="lt-LT" sz="1200">
                          <a:effectLst/>
                        </a:rPr>
                        <a:t>3.</a:t>
                      </a:r>
                      <a:endParaRPr lang="lt-LT" sz="1100">
                        <a:effectLst/>
                        <a:latin typeface="Calibri" panose="020F0502020204030204" pitchFamily="34" charset="0"/>
                      </a:endParaRPr>
                    </a:p>
                  </a:txBody>
                  <a:tcPr marL="68106" marR="68106" marT="0" marB="0"/>
                </a:tc>
                <a:tc>
                  <a:txBody>
                    <a:bodyPr/>
                    <a:lstStyle/>
                    <a:p>
                      <a:pPr marL="81915">
                        <a:lnSpc>
                          <a:spcPct val="107000"/>
                        </a:lnSpc>
                        <a:spcAft>
                          <a:spcPts val="0"/>
                        </a:spcAft>
                        <a:tabLst>
                          <a:tab pos="2019300" algn="l"/>
                        </a:tabLst>
                      </a:pPr>
                      <a:r>
                        <a:rPr lang="lt-LT" sz="1200">
                          <a:effectLst/>
                        </a:rPr>
                        <a:t>Paramos lėšos</a:t>
                      </a:r>
                      <a:endParaRPr lang="lt-LT" sz="1100">
                        <a:effectLst/>
                        <a:latin typeface="Calibri" panose="020F0502020204030204" pitchFamily="34" charset="0"/>
                      </a:endParaRPr>
                    </a:p>
                  </a:txBody>
                  <a:tcPr marL="68106" marR="68106" marT="0" marB="0"/>
                </a:tc>
                <a:tc>
                  <a:txBody>
                    <a:bodyPr/>
                    <a:lstStyle/>
                    <a:p>
                      <a:pPr algn="ctr">
                        <a:lnSpc>
                          <a:spcPct val="107000"/>
                        </a:lnSpc>
                        <a:spcAft>
                          <a:spcPts val="0"/>
                        </a:spcAft>
                        <a:tabLst>
                          <a:tab pos="247650" algn="l"/>
                          <a:tab pos="512445" algn="ctr"/>
                          <a:tab pos="2019300" algn="l"/>
                        </a:tabLst>
                      </a:pPr>
                      <a:r>
                        <a:rPr lang="lt-LT" sz="1200">
                          <a:effectLst/>
                        </a:rPr>
                        <a:t>233</a:t>
                      </a:r>
                      <a:endParaRPr lang="lt-LT" sz="1100">
                        <a:effectLst/>
                        <a:latin typeface="Calibri" panose="020F0502020204030204" pitchFamily="34" charset="0"/>
                        <a:ea typeface="Calibri" panose="020F0502020204030204" pitchFamily="34" charset="0"/>
                        <a:cs typeface="Times New Roman" panose="02020603050405020304" pitchFamily="18" charset="0"/>
                      </a:endParaRPr>
                    </a:p>
                  </a:txBody>
                  <a:tcPr marL="68106" marR="68106" marT="0" marB="0"/>
                </a:tc>
                <a:tc>
                  <a:txBody>
                    <a:bodyPr/>
                    <a:lstStyle/>
                    <a:p>
                      <a:pPr algn="ctr">
                        <a:lnSpc>
                          <a:spcPct val="107000"/>
                        </a:lnSpc>
                        <a:spcAft>
                          <a:spcPts val="0"/>
                        </a:spcAft>
                        <a:tabLst>
                          <a:tab pos="247650" algn="l"/>
                          <a:tab pos="512445" algn="ctr"/>
                          <a:tab pos="2019300" algn="l"/>
                        </a:tabLst>
                      </a:pPr>
                      <a:r>
                        <a:rPr lang="lt-LT" sz="1200">
                          <a:effectLst/>
                        </a:rPr>
                        <a:t>86</a:t>
                      </a:r>
                      <a:endParaRPr lang="lt-LT" sz="1100">
                        <a:effectLst/>
                        <a:latin typeface="Calibri" panose="020F0502020204030204" pitchFamily="34" charset="0"/>
                        <a:ea typeface="Calibri" panose="020F0502020204030204" pitchFamily="34" charset="0"/>
                        <a:cs typeface="Times New Roman" panose="02020603050405020304" pitchFamily="18" charset="0"/>
                      </a:endParaRPr>
                    </a:p>
                  </a:txBody>
                  <a:tcPr marL="68106" marR="68106" marT="0" marB="0"/>
                </a:tc>
                <a:tc>
                  <a:txBody>
                    <a:bodyPr/>
                    <a:lstStyle/>
                    <a:p>
                      <a:pPr algn="ctr">
                        <a:lnSpc>
                          <a:spcPct val="107000"/>
                        </a:lnSpc>
                        <a:spcAft>
                          <a:spcPts val="0"/>
                        </a:spcAft>
                        <a:tabLst>
                          <a:tab pos="914400" algn="l"/>
                          <a:tab pos="3469005" algn="l"/>
                        </a:tabLst>
                      </a:pPr>
                      <a:r>
                        <a:rPr lang="lt-LT" sz="1200">
                          <a:effectLst/>
                        </a:rPr>
                        <a:t>-63</a:t>
                      </a:r>
                      <a:endParaRPr lang="lt-LT" sz="1100">
                        <a:effectLst/>
                        <a:latin typeface="Calibri" panose="020F0502020204030204" pitchFamily="34" charset="0"/>
                        <a:ea typeface="Calibri" panose="020F0502020204030204" pitchFamily="34" charset="0"/>
                        <a:cs typeface="Times New Roman" panose="02020603050405020304" pitchFamily="18" charset="0"/>
                      </a:endParaRPr>
                    </a:p>
                  </a:txBody>
                  <a:tcPr marL="68106" marR="68106" marT="0" marB="0"/>
                </a:tc>
              </a:tr>
              <a:tr h="215435">
                <a:tc>
                  <a:txBody>
                    <a:bodyPr/>
                    <a:lstStyle/>
                    <a:p>
                      <a:pPr marL="266700" algn="ctr">
                        <a:lnSpc>
                          <a:spcPct val="107000"/>
                        </a:lnSpc>
                        <a:spcAft>
                          <a:spcPts val="0"/>
                        </a:spcAft>
                        <a:tabLst>
                          <a:tab pos="914400" algn="l"/>
                          <a:tab pos="3469005" algn="l"/>
                        </a:tabLst>
                      </a:pPr>
                      <a:r>
                        <a:rPr lang="lt-LT" sz="1200">
                          <a:effectLst/>
                        </a:rPr>
                        <a:t> </a:t>
                      </a:r>
                      <a:endParaRPr lang="lt-LT" sz="1100">
                        <a:effectLst/>
                        <a:latin typeface="Calibri" panose="020F0502020204030204" pitchFamily="34" charset="0"/>
                      </a:endParaRPr>
                    </a:p>
                  </a:txBody>
                  <a:tcPr marL="68106" marR="68106" marT="0" marB="0"/>
                </a:tc>
                <a:tc>
                  <a:txBody>
                    <a:bodyPr/>
                    <a:lstStyle/>
                    <a:p>
                      <a:pPr marL="81915">
                        <a:lnSpc>
                          <a:spcPct val="107000"/>
                        </a:lnSpc>
                        <a:spcAft>
                          <a:spcPts val="0"/>
                        </a:spcAft>
                        <a:tabLst>
                          <a:tab pos="2019300" algn="l"/>
                        </a:tabLst>
                      </a:pPr>
                      <a:r>
                        <a:rPr lang="lt-LT" sz="1200">
                          <a:effectLst/>
                        </a:rPr>
                        <a:t>Įstaigos pajamos iš viso:</a:t>
                      </a:r>
                      <a:endParaRPr lang="lt-LT" sz="1100">
                        <a:effectLst/>
                        <a:latin typeface="Calibri" panose="020F0502020204030204" pitchFamily="34" charset="0"/>
                      </a:endParaRPr>
                    </a:p>
                  </a:txBody>
                  <a:tcPr marL="68106" marR="68106" marT="0" marB="0"/>
                </a:tc>
                <a:tc>
                  <a:txBody>
                    <a:bodyPr/>
                    <a:lstStyle/>
                    <a:p>
                      <a:pPr algn="ctr">
                        <a:lnSpc>
                          <a:spcPct val="107000"/>
                        </a:lnSpc>
                        <a:spcAft>
                          <a:spcPts val="0"/>
                        </a:spcAft>
                        <a:tabLst>
                          <a:tab pos="2019300" algn="l"/>
                        </a:tabLst>
                      </a:pPr>
                      <a:r>
                        <a:rPr lang="lt-LT" sz="1200">
                          <a:effectLst/>
                        </a:rPr>
                        <a:t>190 616</a:t>
                      </a:r>
                      <a:endParaRPr lang="lt-LT" sz="1100">
                        <a:effectLst/>
                        <a:latin typeface="Calibri" panose="020F0502020204030204" pitchFamily="34" charset="0"/>
                        <a:ea typeface="Calibri" panose="020F0502020204030204" pitchFamily="34" charset="0"/>
                        <a:cs typeface="Times New Roman" panose="02020603050405020304" pitchFamily="18" charset="0"/>
                      </a:endParaRPr>
                    </a:p>
                  </a:txBody>
                  <a:tcPr marL="68106" marR="68106" marT="0" marB="0"/>
                </a:tc>
                <a:tc>
                  <a:txBody>
                    <a:bodyPr/>
                    <a:lstStyle/>
                    <a:p>
                      <a:pPr algn="ctr">
                        <a:lnSpc>
                          <a:spcPct val="107000"/>
                        </a:lnSpc>
                        <a:spcAft>
                          <a:spcPts val="0"/>
                        </a:spcAft>
                        <a:tabLst>
                          <a:tab pos="2019300" algn="l"/>
                        </a:tabLst>
                      </a:pPr>
                      <a:r>
                        <a:rPr lang="lt-LT" sz="1200">
                          <a:effectLst/>
                        </a:rPr>
                        <a:t>280 938</a:t>
                      </a:r>
                      <a:endParaRPr lang="lt-LT" sz="1100">
                        <a:effectLst/>
                        <a:latin typeface="Calibri" panose="020F0502020204030204" pitchFamily="34" charset="0"/>
                        <a:ea typeface="Calibri" panose="020F0502020204030204" pitchFamily="34" charset="0"/>
                        <a:cs typeface="Times New Roman" panose="02020603050405020304" pitchFamily="18" charset="0"/>
                      </a:endParaRPr>
                    </a:p>
                  </a:txBody>
                  <a:tcPr marL="68106" marR="68106" marT="0" marB="0"/>
                </a:tc>
                <a:tc>
                  <a:txBody>
                    <a:bodyPr/>
                    <a:lstStyle/>
                    <a:p>
                      <a:pPr algn="ctr">
                        <a:lnSpc>
                          <a:spcPct val="107000"/>
                        </a:lnSpc>
                        <a:spcAft>
                          <a:spcPts val="0"/>
                        </a:spcAft>
                        <a:tabLst>
                          <a:tab pos="914400" algn="l"/>
                          <a:tab pos="3469005" algn="l"/>
                        </a:tabLst>
                      </a:pPr>
                      <a:r>
                        <a:rPr lang="lt-LT" sz="1200" dirty="0">
                          <a:effectLst/>
                        </a:rPr>
                        <a:t>+47,4</a:t>
                      </a:r>
                      <a:endParaRPr lang="lt-LT"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106" marR="68106" marT="0" marB="0"/>
                </a:tc>
              </a:tr>
            </a:tbl>
          </a:graphicData>
        </a:graphic>
      </p:graphicFrame>
      <p:sp>
        <p:nvSpPr>
          <p:cNvPr id="5" name="Rectangle 1"/>
          <p:cNvSpPr>
            <a:spLocks noChangeArrowheads="1"/>
          </p:cNvSpPr>
          <p:nvPr/>
        </p:nvSpPr>
        <p:spPr bwMode="auto">
          <a:xfrm>
            <a:off x="-4462002" y="0"/>
            <a:ext cx="20755512"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lt-LT"/>
          </a:p>
        </p:txBody>
      </p:sp>
    </p:spTree>
    <p:extLst>
      <p:ext uri="{BB962C8B-B14F-4D97-AF65-F5344CB8AC3E}">
        <p14:creationId xmlns:p14="http://schemas.microsoft.com/office/powerpoint/2010/main" val="15958558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lt-LT" dirty="0" smtClean="0"/>
              <a:t>PROJEKTINĖ VEIKLA</a:t>
            </a:r>
            <a:endParaRPr lang="lt-LT" dirty="0"/>
          </a:p>
        </p:txBody>
      </p:sp>
      <p:sp>
        <p:nvSpPr>
          <p:cNvPr id="3" name="Subtitle 2"/>
          <p:cNvSpPr>
            <a:spLocks noGrp="1"/>
          </p:cNvSpPr>
          <p:nvPr>
            <p:ph type="subTitle" idx="1"/>
          </p:nvPr>
        </p:nvSpPr>
        <p:spPr/>
        <p:txBody>
          <a:bodyPr>
            <a:normAutofit fontScale="85000" lnSpcReduction="20000"/>
          </a:bodyPr>
          <a:lstStyle/>
          <a:p>
            <a:pPr algn="l"/>
            <a:r>
              <a:rPr lang="lt-LT" sz="2600" dirty="0" smtClean="0"/>
              <a:t>Įvairiems fondams pateikta 15 projektų. </a:t>
            </a:r>
            <a:endParaRPr lang="en-GB" sz="2600" dirty="0" smtClean="0"/>
          </a:p>
          <a:p>
            <a:pPr algn="l"/>
            <a:r>
              <a:rPr lang="lt-LT" sz="2600" dirty="0" smtClean="0"/>
              <a:t> Finansuotų projektų skaičius -14.</a:t>
            </a:r>
          </a:p>
          <a:p>
            <a:pPr algn="l"/>
            <a:r>
              <a:rPr lang="lt-LT" sz="2600" dirty="0"/>
              <a:t>2019 m. kino centras Garsas projektinių lėšų pritraukė 44 048 ,00 </a:t>
            </a:r>
            <a:r>
              <a:rPr lang="lt-LT" sz="2600" dirty="0" err="1"/>
              <a:t>eur</a:t>
            </a:r>
            <a:r>
              <a:rPr lang="lt-LT" sz="2600" dirty="0"/>
              <a:t>., 2018 m. – 36 672,00 </a:t>
            </a:r>
            <a:r>
              <a:rPr lang="lt-LT" sz="2600" dirty="0" err="1"/>
              <a:t>eur</a:t>
            </a:r>
            <a:r>
              <a:rPr lang="lt-LT" sz="2600" dirty="0"/>
              <a:t>. </a:t>
            </a:r>
          </a:p>
          <a:p>
            <a:pPr algn="l"/>
            <a:r>
              <a:rPr lang="lt-LT" sz="2600" dirty="0"/>
              <a:t>2019 m. projektinių lėšų gauta 20  proc. daugiau nei 2018 m.</a:t>
            </a:r>
          </a:p>
          <a:p>
            <a:endParaRPr lang="lt-LT" dirty="0"/>
          </a:p>
        </p:txBody>
      </p:sp>
    </p:spTree>
    <p:extLst>
      <p:ext uri="{BB962C8B-B14F-4D97-AF65-F5344CB8AC3E}">
        <p14:creationId xmlns:p14="http://schemas.microsoft.com/office/powerpoint/2010/main" val="37388782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lt-LT" dirty="0" smtClean="0"/>
              <a:t>IŠ VISO: 44 048,00 </a:t>
            </a:r>
            <a:r>
              <a:rPr lang="en-GB" dirty="0" err="1" smtClean="0"/>
              <a:t>eurai</a:t>
            </a:r>
            <a:r>
              <a:rPr lang="en-GB" dirty="0" smtClean="0"/>
              <a:t/>
            </a:r>
            <a:br>
              <a:rPr lang="en-GB" dirty="0" smtClean="0"/>
            </a:br>
            <a:endParaRPr lang="lt-LT" dirty="0"/>
          </a:p>
        </p:txBody>
      </p:sp>
      <p:sp>
        <p:nvSpPr>
          <p:cNvPr id="3" name="Subtitle 2"/>
          <p:cNvSpPr>
            <a:spLocks noGrp="1"/>
          </p:cNvSpPr>
          <p:nvPr>
            <p:ph type="subTitle" idx="1"/>
          </p:nvPr>
        </p:nvSpPr>
        <p:spPr/>
        <p:txBody>
          <a:bodyPr>
            <a:normAutofit fontScale="92500" lnSpcReduction="10000"/>
          </a:bodyPr>
          <a:lstStyle/>
          <a:p>
            <a:pPr algn="l"/>
            <a:r>
              <a:rPr lang="lt-LT" dirty="0" smtClean="0"/>
              <a:t>Iš jų: Iš Savivaldybės administracijos įvairių programų 14 582,00 </a:t>
            </a:r>
            <a:endParaRPr lang="en-GB" dirty="0" smtClean="0"/>
          </a:p>
          <a:p>
            <a:pPr algn="l"/>
            <a:r>
              <a:rPr lang="lt-LT" dirty="0" smtClean="0"/>
              <a:t>Iš Kultūros tarybos programų 6 890,00 </a:t>
            </a:r>
            <a:endParaRPr lang="en-GB" dirty="0" smtClean="0"/>
          </a:p>
          <a:p>
            <a:pPr algn="l"/>
            <a:r>
              <a:rPr lang="lt-LT" dirty="0" smtClean="0"/>
              <a:t>Iš Lietuvos kino centro programų 4 600,00 </a:t>
            </a:r>
            <a:endParaRPr lang="en-GB" dirty="0" smtClean="0"/>
          </a:p>
          <a:p>
            <a:pPr algn="l"/>
            <a:r>
              <a:rPr lang="lt-LT" dirty="0" smtClean="0"/>
              <a:t>Iš ES fondų 17 976,00</a:t>
            </a:r>
            <a:endParaRPr lang="lt-LT" dirty="0"/>
          </a:p>
        </p:txBody>
      </p:sp>
    </p:spTree>
    <p:extLst>
      <p:ext uri="{BB962C8B-B14F-4D97-AF65-F5344CB8AC3E}">
        <p14:creationId xmlns:p14="http://schemas.microsoft.com/office/powerpoint/2010/main" val="13789934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lt-LT" dirty="0" smtClean="0"/>
              <a:t>2019 m. daugiausiai projektinių lėšų kino centras „Garsas“ gavo iš Europos Sąjungos fondų</a:t>
            </a:r>
            <a:endParaRPr lang="lt-LT" dirty="0"/>
          </a:p>
        </p:txBody>
      </p:sp>
      <p:sp>
        <p:nvSpPr>
          <p:cNvPr id="3" name="Content Placeholder 2"/>
          <p:cNvSpPr>
            <a:spLocks noGrp="1"/>
          </p:cNvSpPr>
          <p:nvPr>
            <p:ph idx="1"/>
          </p:nvPr>
        </p:nvSpPr>
        <p:spPr>
          <a:xfrm>
            <a:off x="395748" y="2190750"/>
            <a:ext cx="10515600" cy="3727560"/>
          </a:xfrm>
        </p:spPr>
        <p:txBody>
          <a:bodyPr/>
          <a:lstStyle/>
          <a:p>
            <a:pPr marL="0" indent="0">
              <a:buNone/>
            </a:pPr>
            <a:endParaRPr lang="lt-LT" dirty="0"/>
          </a:p>
        </p:txBody>
      </p:sp>
      <p:sp>
        <p:nvSpPr>
          <p:cNvPr id="4" name="Rectangle 2"/>
          <p:cNvSpPr>
            <a:spLocks noChangeArrowheads="1"/>
          </p:cNvSpPr>
          <p:nvPr/>
        </p:nvSpPr>
        <p:spPr bwMode="auto">
          <a:xfrm>
            <a:off x="-442452" y="365125"/>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lt-LT"/>
          </a:p>
        </p:txBody>
      </p:sp>
      <p:graphicFrame>
        <p:nvGraphicFramePr>
          <p:cNvPr id="5" name="Object 4"/>
          <p:cNvGraphicFramePr>
            <a:graphicFrameLocks noChangeAspect="1"/>
          </p:cNvGraphicFramePr>
          <p:nvPr>
            <p:extLst>
              <p:ext uri="{D42A27DB-BD31-4B8C-83A1-F6EECF244321}">
                <p14:modId xmlns:p14="http://schemas.microsoft.com/office/powerpoint/2010/main" val="2219106359"/>
              </p:ext>
            </p:extLst>
          </p:nvPr>
        </p:nvGraphicFramePr>
        <p:xfrm>
          <a:off x="2212258" y="2669458"/>
          <a:ext cx="7270955" cy="3126658"/>
        </p:xfrm>
        <a:graphic>
          <a:graphicData uri="http://schemas.openxmlformats.org/presentationml/2006/ole">
            <mc:AlternateContent xmlns:mc="http://schemas.openxmlformats.org/markup-compatibility/2006">
              <mc:Choice xmlns:v="urn:schemas-microsoft-com:vml" Requires="v">
                <p:oleObj spid="_x0000_s1032" name="Chart" r:id="rId3" imgW="4781441" imgH="2124049" progId="MSGraph.Chart.8">
                  <p:embed/>
                </p:oleObj>
              </mc:Choice>
              <mc:Fallback>
                <p:oleObj name="Chart" r:id="rId3" imgW="4781441" imgH="2124049" progId="MSGraph.Chart.8">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12258" y="2669458"/>
                        <a:ext cx="7270955" cy="3126658"/>
                      </a:xfrm>
                      <a:prstGeom prst="rect">
                        <a:avLst/>
                      </a:prstGeom>
                      <a:noFill/>
                    </p:spPr>
                  </p:pic>
                </p:oleObj>
              </mc:Fallback>
            </mc:AlternateContent>
          </a:graphicData>
        </a:graphic>
      </p:graphicFrame>
    </p:spTree>
    <p:extLst>
      <p:ext uri="{BB962C8B-B14F-4D97-AF65-F5344CB8AC3E}">
        <p14:creationId xmlns:p14="http://schemas.microsoft.com/office/powerpoint/2010/main" val="6600250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lt-LT" dirty="0">
                <a:latin typeface="+mn-lt"/>
              </a:rPr>
              <a:t>Iš viso 2019 m. įvyko 3182 kino seansai, 27 proc. daugiau nei 2018 m.</a:t>
            </a:r>
            <a:br>
              <a:rPr lang="lt-LT" dirty="0">
                <a:latin typeface="+mn-lt"/>
              </a:rPr>
            </a:br>
            <a:endParaRPr lang="lt-LT" dirty="0">
              <a:latin typeface="+mn-lt"/>
            </a:endParaRPr>
          </a:p>
        </p:txBody>
      </p:sp>
      <p:sp>
        <p:nvSpPr>
          <p:cNvPr id="3" name="Content Placeholder 2"/>
          <p:cNvSpPr>
            <a:spLocks noGrp="1"/>
          </p:cNvSpPr>
          <p:nvPr>
            <p:ph idx="1"/>
          </p:nvPr>
        </p:nvSpPr>
        <p:spPr/>
        <p:txBody>
          <a:bodyPr/>
          <a:lstStyle/>
          <a:p>
            <a:r>
              <a:rPr lang="lt-LT" dirty="0" smtClean="0"/>
              <a:t>Vidutinė bilieto kaina – 2,87 </a:t>
            </a:r>
            <a:r>
              <a:rPr lang="lt-LT" dirty="0" err="1" smtClean="0"/>
              <a:t>eur</a:t>
            </a:r>
            <a:r>
              <a:rPr lang="lt-LT" dirty="0" smtClean="0"/>
              <a:t>. Vidutinė bilieto kaina išaugo 2,1 proc. lyginant su 2018 m. </a:t>
            </a:r>
          </a:p>
          <a:p>
            <a:r>
              <a:rPr lang="lt-LT" dirty="0"/>
              <a:t>Vidutiniškai didžiojoje salėje viename seanse apsilanko 34,67 žiūrovai (19,55 proc. daugiau nei 2018 m.), mažojoje – 11,63 žiūrovas (0,26 proc. daugiau nei 2018 m.).</a:t>
            </a:r>
            <a:endParaRPr lang="en-GB" dirty="0" smtClean="0"/>
          </a:p>
        </p:txBody>
      </p:sp>
    </p:spTree>
    <p:extLst>
      <p:ext uri="{BB962C8B-B14F-4D97-AF65-F5344CB8AC3E}">
        <p14:creationId xmlns:p14="http://schemas.microsoft.com/office/powerpoint/2010/main" val="8083989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lt-LT" dirty="0"/>
              <a:t>Kino centro „Garsas“ veiklos rezultatų pokytis 2015-2019 metais.</a:t>
            </a:r>
            <a:br>
              <a:rPr lang="lt-LT" dirty="0"/>
            </a:br>
            <a:endParaRPr lang="lt-LT" dirty="0"/>
          </a:p>
        </p:txBody>
      </p:sp>
      <p:sp>
        <p:nvSpPr>
          <p:cNvPr id="3" name="Content Placeholder 2"/>
          <p:cNvSpPr>
            <a:spLocks noGrp="1"/>
          </p:cNvSpPr>
          <p:nvPr>
            <p:ph idx="1"/>
          </p:nvPr>
        </p:nvSpPr>
        <p:spPr>
          <a:xfrm>
            <a:off x="395748" y="1368425"/>
            <a:ext cx="10515600" cy="4351338"/>
          </a:xfrm>
        </p:spPr>
        <p:txBody>
          <a:bodyPr/>
          <a:lstStyle/>
          <a:p>
            <a:r>
              <a:rPr lang="en-GB" dirty="0" err="1" smtClean="0"/>
              <a:t>Rengini</a:t>
            </a:r>
            <a:r>
              <a:rPr lang="lt-LT" dirty="0" smtClean="0"/>
              <a:t>ų skaičiaus pokytis</a:t>
            </a:r>
            <a:endParaRPr lang="lt-LT" dirty="0"/>
          </a:p>
        </p:txBody>
      </p:sp>
      <p:sp>
        <p:nvSpPr>
          <p:cNvPr id="4" name="Rectangle 2"/>
          <p:cNvSpPr>
            <a:spLocks noChangeArrowheads="1"/>
          </p:cNvSpPr>
          <p:nvPr/>
        </p:nvSpPr>
        <p:spPr bwMode="auto">
          <a:xfrm>
            <a:off x="-442452" y="-45720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lt-LT"/>
          </a:p>
        </p:txBody>
      </p:sp>
      <p:graphicFrame>
        <p:nvGraphicFramePr>
          <p:cNvPr id="5" name="Object 4"/>
          <p:cNvGraphicFramePr>
            <a:graphicFrameLocks noChangeAspect="1"/>
          </p:cNvGraphicFramePr>
          <p:nvPr>
            <p:extLst>
              <p:ext uri="{D42A27DB-BD31-4B8C-83A1-F6EECF244321}">
                <p14:modId xmlns:p14="http://schemas.microsoft.com/office/powerpoint/2010/main" val="3863845584"/>
              </p:ext>
            </p:extLst>
          </p:nvPr>
        </p:nvGraphicFramePr>
        <p:xfrm>
          <a:off x="2035278" y="2055813"/>
          <a:ext cx="7934632" cy="3253606"/>
        </p:xfrm>
        <a:graphic>
          <a:graphicData uri="http://schemas.openxmlformats.org/presentationml/2006/ole">
            <mc:AlternateContent xmlns:mc="http://schemas.openxmlformats.org/markup-compatibility/2006">
              <mc:Choice xmlns:v="urn:schemas-microsoft-com:vml" Requires="v">
                <p:oleObj spid="_x0000_s2056" name="Chart" r:id="rId3" imgW="4191013" imgH="1905103" progId="MSGraph.Chart.8">
                  <p:embed/>
                </p:oleObj>
              </mc:Choice>
              <mc:Fallback>
                <p:oleObj name="Chart" r:id="rId3" imgW="4191013" imgH="1905103" progId="MSGraph.Chart.8">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35278" y="2055813"/>
                        <a:ext cx="7934632" cy="3253606"/>
                      </a:xfrm>
                      <a:prstGeom prst="rect">
                        <a:avLst/>
                      </a:prstGeom>
                      <a:noFill/>
                    </p:spPr>
                  </p:pic>
                </p:oleObj>
              </mc:Fallback>
            </mc:AlternateContent>
          </a:graphicData>
        </a:graphic>
      </p:graphicFrame>
    </p:spTree>
    <p:extLst>
      <p:ext uri="{BB962C8B-B14F-4D97-AF65-F5344CB8AC3E}">
        <p14:creationId xmlns:p14="http://schemas.microsoft.com/office/powerpoint/2010/main" val="21526235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lt-LT" sz="3200" dirty="0" smtClean="0"/>
              <a:t>2018 m. Kino centras už kino veiklą surinko 149 119,50 </a:t>
            </a:r>
            <a:r>
              <a:rPr lang="lt-LT" sz="3200" dirty="0" err="1" smtClean="0"/>
              <a:t>eur</a:t>
            </a:r>
            <a:r>
              <a:rPr lang="lt-LT" sz="3200" dirty="0" smtClean="0"/>
              <a:t>. pajamų, 2019 m. – 217 806,00 </a:t>
            </a:r>
            <a:r>
              <a:rPr lang="lt-LT" sz="3200" dirty="0" err="1" smtClean="0"/>
              <a:t>eur</a:t>
            </a:r>
            <a:r>
              <a:rPr lang="lt-LT" sz="3200" dirty="0" smtClean="0"/>
              <a:t>., 46,06 proc. daugiau nei 2018 m.</a:t>
            </a:r>
            <a:endParaRPr lang="lt-LT" sz="3200" dirty="0"/>
          </a:p>
        </p:txBody>
      </p:sp>
      <p:pic>
        <p:nvPicPr>
          <p:cNvPr id="4" name="Content Placeholder 3"/>
          <p:cNvPicPr>
            <a:picLocks noGrp="1" noChangeAspect="1"/>
          </p:cNvPicPr>
          <p:nvPr>
            <p:ph idx="1"/>
          </p:nvPr>
        </p:nvPicPr>
        <p:blipFill>
          <a:blip r:embed="rId2"/>
          <a:stretch>
            <a:fillRect/>
          </a:stretch>
        </p:blipFill>
        <p:spPr>
          <a:xfrm>
            <a:off x="2403987" y="2030557"/>
            <a:ext cx="8104399" cy="4325997"/>
          </a:xfrm>
          <a:prstGeom prst="rect">
            <a:avLst/>
          </a:prstGeom>
        </p:spPr>
      </p:pic>
    </p:spTree>
    <p:extLst>
      <p:ext uri="{BB962C8B-B14F-4D97-AF65-F5344CB8AC3E}">
        <p14:creationId xmlns:p14="http://schemas.microsoft.com/office/powerpoint/2010/main" val="7088319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lt-LT" sz="3200" dirty="0" smtClean="0"/>
              <a:t>2019 m. žiūrovų į kino centrą „Garsas“ atėjo 42,62 proc. daugiau nei 2018 m.</a:t>
            </a:r>
            <a:endParaRPr lang="lt-LT" sz="3200" dirty="0"/>
          </a:p>
        </p:txBody>
      </p:sp>
      <p:pic>
        <p:nvPicPr>
          <p:cNvPr id="4" name="Content Placeholder 3"/>
          <p:cNvPicPr>
            <a:picLocks noGrp="1" noChangeAspect="1"/>
          </p:cNvPicPr>
          <p:nvPr>
            <p:ph idx="1"/>
          </p:nvPr>
        </p:nvPicPr>
        <p:blipFill>
          <a:blip r:embed="rId2"/>
          <a:stretch>
            <a:fillRect/>
          </a:stretch>
        </p:blipFill>
        <p:spPr>
          <a:xfrm>
            <a:off x="1268361" y="1864289"/>
            <a:ext cx="10048381" cy="4448021"/>
          </a:xfrm>
          <a:prstGeom prst="rect">
            <a:avLst/>
          </a:prstGeom>
        </p:spPr>
      </p:pic>
    </p:spTree>
    <p:extLst>
      <p:ext uri="{BB962C8B-B14F-4D97-AF65-F5344CB8AC3E}">
        <p14:creationId xmlns:p14="http://schemas.microsoft.com/office/powerpoint/2010/main" val="20692782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1034</TotalTime>
  <Words>935</Words>
  <Application>Microsoft Office PowerPoint</Application>
  <PresentationFormat>Plačiaekranė</PresentationFormat>
  <Paragraphs>125</Paragraphs>
  <Slides>14</Slides>
  <Notes>0</Notes>
  <HiddenSlides>0</HiddenSlides>
  <MMClips>0</MMClips>
  <ScaleCrop>false</ScaleCrop>
  <HeadingPairs>
    <vt:vector size="8" baseType="variant">
      <vt:variant>
        <vt:lpstr>Naudojami šriftai</vt:lpstr>
      </vt:variant>
      <vt:variant>
        <vt:i4>4</vt:i4>
      </vt:variant>
      <vt:variant>
        <vt:lpstr>Tema</vt:lpstr>
      </vt:variant>
      <vt:variant>
        <vt:i4>1</vt:i4>
      </vt:variant>
      <vt:variant>
        <vt:lpstr>Įdėtosios OLE paslaugos</vt:lpstr>
      </vt:variant>
      <vt:variant>
        <vt:i4>1</vt:i4>
      </vt:variant>
      <vt:variant>
        <vt:lpstr>Skaidrių pavadinimai</vt:lpstr>
      </vt:variant>
      <vt:variant>
        <vt:i4>14</vt:i4>
      </vt:variant>
    </vt:vector>
  </HeadingPairs>
  <TitlesOfParts>
    <vt:vector size="20" baseType="lpstr">
      <vt:lpstr>Arial</vt:lpstr>
      <vt:lpstr>Calibri</vt:lpstr>
      <vt:lpstr>Calibri Light</vt:lpstr>
      <vt:lpstr>Times New Roman</vt:lpstr>
      <vt:lpstr>Office Theme</vt:lpstr>
      <vt:lpstr>Chart</vt:lpstr>
      <vt:lpstr>Įstaigos 2019 m. biudžetas </vt:lpstr>
      <vt:lpstr>Įstaigos pajamos ir jų pokytis lyginant su 2018 m.</vt:lpstr>
      <vt:lpstr>PROJEKTINĖ VEIKLA</vt:lpstr>
      <vt:lpstr>IŠ VISO: 44 048,00 eurai </vt:lpstr>
      <vt:lpstr>2019 m. daugiausiai projektinių lėšų kino centras „Garsas“ gavo iš Europos Sąjungos fondų</vt:lpstr>
      <vt:lpstr>Iš viso 2019 m. įvyko 3182 kino seansai, 27 proc. daugiau nei 2018 m. </vt:lpstr>
      <vt:lpstr>Kino centro „Garsas“ veiklos rezultatų pokytis 2015-2019 metais. </vt:lpstr>
      <vt:lpstr>2018 m. Kino centras už kino veiklą surinko 149 119,50 eur. pajamų, 2019 m. – 217 806,00 eur., 46,06 proc. daugiau nei 2018 m.</vt:lpstr>
      <vt:lpstr>2019 m. žiūrovų į kino centrą „Garsas“ atėjo 42,62 proc. daugiau nei 2018 m.</vt:lpstr>
      <vt:lpstr>2019 metais populiariausių filmų dešimtukas:  </vt:lpstr>
      <vt:lpstr>„PowerPoint“ pateiktis</vt:lpstr>
      <vt:lpstr>2019 išaugo pravestų edukacinių programų ir lankytojų skaičius: Pravestų edukacinių programų skaičius 2018 m. – 163, 2019 m. – 316. Pravesta edukacinių programų beveik 2 kartus daugiau. Kultūros paso edukacinės programos sudaro 39,87 proc nuo visų pravestų edukacinių programų</vt:lpstr>
      <vt:lpstr>Kultūros paso edukacinių programų lankytojai sudarė 36,92 proc. nuo visų edukacinių programų lankytojų.  </vt:lpstr>
      <vt:lpstr>ĮSTAIGOS PASIEKIMAI IR LAIMĖJIMAI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PROJEKTINĖ VEIKLA</dc:title>
  <dc:creator>Kino centras office</dc:creator>
  <cp:lastModifiedBy>Daiva Breivienė</cp:lastModifiedBy>
  <cp:revision>10</cp:revision>
  <dcterms:created xsi:type="dcterms:W3CDTF">2020-02-20T14:32:54Z</dcterms:created>
  <dcterms:modified xsi:type="dcterms:W3CDTF">2020-03-10T08:27:57Z</dcterms:modified>
</cp:coreProperties>
</file>