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8" r:id="rId2"/>
  </p:sldMasterIdLst>
  <p:notesMasterIdLst>
    <p:notesMasterId r:id="rId33"/>
  </p:notesMasterIdLst>
  <p:sldIdLst>
    <p:sldId id="256" r:id="rId3"/>
    <p:sldId id="258" r:id="rId4"/>
    <p:sldId id="287" r:id="rId5"/>
    <p:sldId id="304" r:id="rId6"/>
    <p:sldId id="309" r:id="rId7"/>
    <p:sldId id="322" r:id="rId8"/>
    <p:sldId id="323" r:id="rId9"/>
    <p:sldId id="311" r:id="rId10"/>
    <p:sldId id="312" r:id="rId11"/>
    <p:sldId id="324" r:id="rId12"/>
    <p:sldId id="326" r:id="rId13"/>
    <p:sldId id="327" r:id="rId14"/>
    <p:sldId id="359" r:id="rId15"/>
    <p:sldId id="328" r:id="rId16"/>
    <p:sldId id="329" r:id="rId17"/>
    <p:sldId id="331" r:id="rId18"/>
    <p:sldId id="332" r:id="rId19"/>
    <p:sldId id="333" r:id="rId20"/>
    <p:sldId id="337" r:id="rId21"/>
    <p:sldId id="335" r:id="rId22"/>
    <p:sldId id="334" r:id="rId23"/>
    <p:sldId id="336" r:id="rId24"/>
    <p:sldId id="306" r:id="rId25"/>
    <p:sldId id="307" r:id="rId26"/>
    <p:sldId id="338" r:id="rId27"/>
    <p:sldId id="339" r:id="rId28"/>
    <p:sldId id="340" r:id="rId29"/>
    <p:sldId id="341" r:id="rId30"/>
    <p:sldId id="342" r:id="rId31"/>
    <p:sldId id="343"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Roboto Medium" panose="020B0604020202020204" charset="0"/>
      <p:regular r:id="rId42"/>
      <p:bold r:id="rId43"/>
      <p:italic r:id="rId44"/>
      <p:boldItalic r:id="rId45"/>
    </p:embeddedFont>
    <p:embeddedFont>
      <p:font typeface="Proxima Nova Semibold" panose="020B0604020202020204" charset="0"/>
      <p:regular r:id="rId46"/>
      <p:bold r:id="rId47"/>
      <p:italic r:id="rId48"/>
      <p:boldItalic r:id="rId49"/>
    </p:embeddedFont>
    <p:embeddedFont>
      <p:font typeface="Proxima Nova"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9193D74-9119-4C38-9FAC-CC3FB0189266}">
          <p14:sldIdLst>
            <p14:sldId id="256"/>
            <p14:sldId id="258"/>
            <p14:sldId id="287"/>
            <p14:sldId id="304"/>
            <p14:sldId id="309"/>
            <p14:sldId id="322"/>
            <p14:sldId id="323"/>
            <p14:sldId id="311"/>
            <p14:sldId id="312"/>
            <p14:sldId id="324"/>
            <p14:sldId id="326"/>
            <p14:sldId id="327"/>
            <p14:sldId id="359"/>
            <p14:sldId id="328"/>
            <p14:sldId id="329"/>
            <p14:sldId id="331"/>
            <p14:sldId id="332"/>
            <p14:sldId id="333"/>
            <p14:sldId id="337"/>
            <p14:sldId id="335"/>
            <p14:sldId id="334"/>
            <p14:sldId id="336"/>
            <p14:sldId id="306"/>
            <p14:sldId id="307"/>
            <p14:sldId id="338"/>
            <p14:sldId id="339"/>
            <p14:sldId id="340"/>
            <p14:sldId id="341"/>
            <p14:sldId id="342"/>
            <p14:sldId id="3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DEFF00-D788-40A0-908C-FA00930F1D5E}">
  <a:tblStyle styleId="{37DEFF00-D788-40A0-908C-FA00930F1D5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14"/>
    <p:restoredTop sz="94626"/>
  </p:normalViewPr>
  <p:slideViewPr>
    <p:cSldViewPr snapToGrid="0">
      <p:cViewPr varScale="1">
        <p:scale>
          <a:sx n="68" d="100"/>
          <a:sy n="68"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864030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562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081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0"/>
        <p:cNvGrpSpPr/>
        <p:nvPr/>
      </p:nvGrpSpPr>
      <p:grpSpPr>
        <a:xfrm>
          <a:off x="0" y="0"/>
          <a:ext cx="0" cy="0"/>
          <a:chOff x="0" y="0"/>
          <a:chExt cx="0" cy="0"/>
        </a:xfrm>
      </p:grpSpPr>
      <p:sp>
        <p:nvSpPr>
          <p:cNvPr id="5421" name="Google Shape;5421;SLIDES_API61070365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2" name="Google Shape;5422;SLIDES_API61070365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39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0"/>
        <p:cNvGrpSpPr/>
        <p:nvPr/>
      </p:nvGrpSpPr>
      <p:grpSpPr>
        <a:xfrm>
          <a:off x="0" y="0"/>
          <a:ext cx="0" cy="0"/>
          <a:chOff x="0" y="0"/>
          <a:chExt cx="0" cy="0"/>
        </a:xfrm>
      </p:grpSpPr>
      <p:sp>
        <p:nvSpPr>
          <p:cNvPr id="5421" name="Google Shape;5421;SLIDES_API61070365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2" name="Google Shape;5422;SLIDES_API61070365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188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0"/>
        <p:cNvGrpSpPr/>
        <p:nvPr/>
      </p:nvGrpSpPr>
      <p:grpSpPr>
        <a:xfrm>
          <a:off x="0" y="0"/>
          <a:ext cx="0" cy="0"/>
          <a:chOff x="0" y="0"/>
          <a:chExt cx="0" cy="0"/>
        </a:xfrm>
      </p:grpSpPr>
      <p:sp>
        <p:nvSpPr>
          <p:cNvPr id="5421" name="Google Shape;5421;SLIDES_API61070365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2" name="Google Shape;5422;SLIDES_API61070365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53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4018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538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78952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77413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p:cSld name="CUSTOM">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6568"/>
          <a:stretch/>
        </p:blipFill>
        <p:spPr>
          <a:xfrm>
            <a:off x="345025" y="350313"/>
            <a:ext cx="8453949" cy="4442875"/>
          </a:xfrm>
          <a:prstGeom prst="rect">
            <a:avLst/>
          </a:prstGeom>
          <a:noFill/>
          <a:ln>
            <a:noFill/>
          </a:ln>
        </p:spPr>
      </p:pic>
      <p:sp>
        <p:nvSpPr>
          <p:cNvPr id="10" name="Google Shape;10;p2"/>
          <p:cNvSpPr/>
          <p:nvPr/>
        </p:nvSpPr>
        <p:spPr>
          <a:xfrm>
            <a:off x="-7650" y="3024500"/>
            <a:ext cx="7654500" cy="1474200"/>
          </a:xfrm>
          <a:prstGeom prst="rect">
            <a:avLst/>
          </a:prstGeom>
          <a:solidFill>
            <a:srgbClr val="A5B7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txBox="1">
            <a:spLocks noGrp="1"/>
          </p:cNvSpPr>
          <p:nvPr>
            <p:ph type="title"/>
          </p:nvPr>
        </p:nvSpPr>
        <p:spPr>
          <a:xfrm>
            <a:off x="476300" y="1944525"/>
            <a:ext cx="8322600" cy="1913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2700" b="1">
                <a:solidFill>
                  <a:srgbClr val="FFFFFF"/>
                </a:solidFill>
                <a:latin typeface="Roboto"/>
                <a:ea typeface="Roboto"/>
                <a:cs typeface="Roboto"/>
                <a:sym typeface="Roboto"/>
              </a:defRPr>
            </a:lvl1pPr>
            <a:lvl2pPr lvl="1" algn="l">
              <a:lnSpc>
                <a:spcPct val="100000"/>
              </a:lnSpc>
              <a:spcBef>
                <a:spcPts val="0"/>
              </a:spcBef>
              <a:spcAft>
                <a:spcPts val="0"/>
              </a:spcAft>
              <a:buSzPts val="2800"/>
              <a:buNone/>
              <a:defRPr sz="3000">
                <a:solidFill>
                  <a:srgbClr val="FFFFFF"/>
                </a:solidFill>
              </a:defRPr>
            </a:lvl2pPr>
            <a:lvl3pPr lvl="2" algn="l">
              <a:lnSpc>
                <a:spcPct val="100000"/>
              </a:lnSpc>
              <a:spcBef>
                <a:spcPts val="0"/>
              </a:spcBef>
              <a:spcAft>
                <a:spcPts val="0"/>
              </a:spcAft>
              <a:buSzPts val="2800"/>
              <a:buNone/>
              <a:defRPr sz="3000">
                <a:solidFill>
                  <a:srgbClr val="FFFFFF"/>
                </a:solidFill>
              </a:defRPr>
            </a:lvl3pPr>
            <a:lvl4pPr lvl="3" algn="l">
              <a:lnSpc>
                <a:spcPct val="100000"/>
              </a:lnSpc>
              <a:spcBef>
                <a:spcPts val="0"/>
              </a:spcBef>
              <a:spcAft>
                <a:spcPts val="0"/>
              </a:spcAft>
              <a:buSzPts val="2800"/>
              <a:buNone/>
              <a:defRPr sz="3000">
                <a:solidFill>
                  <a:srgbClr val="FFFFFF"/>
                </a:solidFill>
              </a:defRPr>
            </a:lvl4pPr>
            <a:lvl5pPr lvl="4" algn="l">
              <a:lnSpc>
                <a:spcPct val="100000"/>
              </a:lnSpc>
              <a:spcBef>
                <a:spcPts val="0"/>
              </a:spcBef>
              <a:spcAft>
                <a:spcPts val="0"/>
              </a:spcAft>
              <a:buSzPts val="2800"/>
              <a:buNone/>
              <a:defRPr sz="3000">
                <a:solidFill>
                  <a:srgbClr val="FFFFFF"/>
                </a:solidFill>
              </a:defRPr>
            </a:lvl5pPr>
            <a:lvl6pPr lvl="5" algn="l">
              <a:lnSpc>
                <a:spcPct val="100000"/>
              </a:lnSpc>
              <a:spcBef>
                <a:spcPts val="0"/>
              </a:spcBef>
              <a:spcAft>
                <a:spcPts val="0"/>
              </a:spcAft>
              <a:buSzPts val="2800"/>
              <a:buNone/>
              <a:defRPr sz="3000">
                <a:solidFill>
                  <a:srgbClr val="FFFFFF"/>
                </a:solidFill>
              </a:defRPr>
            </a:lvl6pPr>
            <a:lvl7pPr lvl="6" algn="l">
              <a:lnSpc>
                <a:spcPct val="100000"/>
              </a:lnSpc>
              <a:spcBef>
                <a:spcPts val="0"/>
              </a:spcBef>
              <a:spcAft>
                <a:spcPts val="0"/>
              </a:spcAft>
              <a:buSzPts val="2800"/>
              <a:buNone/>
              <a:defRPr sz="3000">
                <a:solidFill>
                  <a:srgbClr val="FFFFFF"/>
                </a:solidFill>
              </a:defRPr>
            </a:lvl7pPr>
            <a:lvl8pPr lvl="7" algn="l">
              <a:lnSpc>
                <a:spcPct val="100000"/>
              </a:lnSpc>
              <a:spcBef>
                <a:spcPts val="0"/>
              </a:spcBef>
              <a:spcAft>
                <a:spcPts val="0"/>
              </a:spcAft>
              <a:buSzPts val="2800"/>
              <a:buNone/>
              <a:defRPr sz="3000">
                <a:solidFill>
                  <a:srgbClr val="FFFFFF"/>
                </a:solidFill>
              </a:defRPr>
            </a:lvl8pPr>
            <a:lvl9pPr lvl="8" algn="l">
              <a:lnSpc>
                <a:spcPct val="100000"/>
              </a:lnSpc>
              <a:spcBef>
                <a:spcPts val="0"/>
              </a:spcBef>
              <a:spcAft>
                <a:spcPts val="0"/>
              </a:spcAft>
              <a:buSzPts val="2800"/>
              <a:buNone/>
              <a:defRPr sz="3000">
                <a:solidFill>
                  <a:srgbClr val="FFFFFF"/>
                </a:solidFill>
              </a:defRPr>
            </a:lvl9pPr>
          </a:lstStyle>
          <a:p>
            <a:endParaRPr/>
          </a:p>
        </p:txBody>
      </p:sp>
      <p:sp>
        <p:nvSpPr>
          <p:cNvPr id="12" name="Google Shape;12;p2"/>
          <p:cNvSpPr txBox="1">
            <a:spLocks noGrp="1"/>
          </p:cNvSpPr>
          <p:nvPr>
            <p:ph type="subTitle" idx="1"/>
          </p:nvPr>
        </p:nvSpPr>
        <p:spPr>
          <a:xfrm>
            <a:off x="554050" y="3770575"/>
            <a:ext cx="7493700" cy="546000"/>
          </a:xfrm>
          <a:prstGeom prst="rect">
            <a:avLst/>
          </a:prstGeom>
        </p:spPr>
        <p:txBody>
          <a:bodyPr spcFirstLastPara="1" wrap="square" lIns="91425" tIns="91425" rIns="91425" bIns="91425" anchor="t" anchorCtr="0">
            <a:noAutofit/>
          </a:bodyPr>
          <a:lstStyle>
            <a:lvl1pPr lvl="0">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 Right">
  <p:cSld name="CUSTOM_8">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55975" y="2412225"/>
            <a:ext cx="42480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600"/>
              <a:buNone/>
              <a:defRPr sz="5000" b="1">
                <a:solidFill>
                  <a:srgbClr val="193441"/>
                </a:solidFill>
                <a:latin typeface="Roboto"/>
                <a:ea typeface="Roboto"/>
                <a:cs typeface="Roboto"/>
                <a:sym typeface="Roboto"/>
              </a:defRPr>
            </a:lvl1pPr>
            <a:lvl2pPr lvl="1" algn="l">
              <a:lnSpc>
                <a:spcPct val="100000"/>
              </a:lnSpc>
              <a:spcBef>
                <a:spcPts val="0"/>
              </a:spcBef>
              <a:spcAft>
                <a:spcPts val="0"/>
              </a:spcAft>
              <a:buSzPts val="2800"/>
              <a:buNone/>
              <a:defRPr>
                <a:solidFill>
                  <a:srgbClr val="193441"/>
                </a:solidFill>
              </a:defRPr>
            </a:lvl2pPr>
            <a:lvl3pPr lvl="2" algn="l">
              <a:lnSpc>
                <a:spcPct val="100000"/>
              </a:lnSpc>
              <a:spcBef>
                <a:spcPts val="0"/>
              </a:spcBef>
              <a:spcAft>
                <a:spcPts val="0"/>
              </a:spcAft>
              <a:buSzPts val="2800"/>
              <a:buNone/>
              <a:defRPr>
                <a:solidFill>
                  <a:srgbClr val="193441"/>
                </a:solidFill>
              </a:defRPr>
            </a:lvl3pPr>
            <a:lvl4pPr lvl="3" algn="l">
              <a:lnSpc>
                <a:spcPct val="100000"/>
              </a:lnSpc>
              <a:spcBef>
                <a:spcPts val="0"/>
              </a:spcBef>
              <a:spcAft>
                <a:spcPts val="0"/>
              </a:spcAft>
              <a:buSzPts val="2800"/>
              <a:buNone/>
              <a:defRPr>
                <a:solidFill>
                  <a:srgbClr val="193441"/>
                </a:solidFill>
              </a:defRPr>
            </a:lvl4pPr>
            <a:lvl5pPr lvl="4" algn="l">
              <a:lnSpc>
                <a:spcPct val="100000"/>
              </a:lnSpc>
              <a:spcBef>
                <a:spcPts val="0"/>
              </a:spcBef>
              <a:spcAft>
                <a:spcPts val="0"/>
              </a:spcAft>
              <a:buSzPts val="2800"/>
              <a:buNone/>
              <a:defRPr>
                <a:solidFill>
                  <a:srgbClr val="193441"/>
                </a:solidFill>
              </a:defRPr>
            </a:lvl5pPr>
            <a:lvl6pPr lvl="5" algn="l">
              <a:lnSpc>
                <a:spcPct val="100000"/>
              </a:lnSpc>
              <a:spcBef>
                <a:spcPts val="0"/>
              </a:spcBef>
              <a:spcAft>
                <a:spcPts val="0"/>
              </a:spcAft>
              <a:buSzPts val="2800"/>
              <a:buNone/>
              <a:defRPr>
                <a:solidFill>
                  <a:srgbClr val="193441"/>
                </a:solidFill>
              </a:defRPr>
            </a:lvl6pPr>
            <a:lvl7pPr lvl="6" algn="l">
              <a:lnSpc>
                <a:spcPct val="100000"/>
              </a:lnSpc>
              <a:spcBef>
                <a:spcPts val="0"/>
              </a:spcBef>
              <a:spcAft>
                <a:spcPts val="0"/>
              </a:spcAft>
              <a:buSzPts val="2800"/>
              <a:buNone/>
              <a:defRPr>
                <a:solidFill>
                  <a:srgbClr val="193441"/>
                </a:solidFill>
              </a:defRPr>
            </a:lvl7pPr>
            <a:lvl8pPr lvl="7" algn="l">
              <a:lnSpc>
                <a:spcPct val="100000"/>
              </a:lnSpc>
              <a:spcBef>
                <a:spcPts val="0"/>
              </a:spcBef>
              <a:spcAft>
                <a:spcPts val="0"/>
              </a:spcAft>
              <a:buSzPts val="2800"/>
              <a:buNone/>
              <a:defRPr>
                <a:solidFill>
                  <a:srgbClr val="193441"/>
                </a:solidFill>
              </a:defRPr>
            </a:lvl8pPr>
            <a:lvl9pPr lvl="8" algn="l">
              <a:lnSpc>
                <a:spcPct val="100000"/>
              </a:lnSpc>
              <a:spcBef>
                <a:spcPts val="0"/>
              </a:spcBef>
              <a:spcAft>
                <a:spcPts val="0"/>
              </a:spcAft>
              <a:buSzPts val="2800"/>
              <a:buNone/>
              <a:defRPr>
                <a:solidFill>
                  <a:srgbClr val="193441"/>
                </a:solidFill>
              </a:defRPr>
            </a:lvl9pPr>
          </a:lstStyle>
          <a:p>
            <a:endParaRPr/>
          </a:p>
        </p:txBody>
      </p:sp>
      <p:sp>
        <p:nvSpPr>
          <p:cNvPr id="19" name="Google Shape;19;p4"/>
          <p:cNvSpPr txBox="1">
            <a:spLocks noGrp="1"/>
          </p:cNvSpPr>
          <p:nvPr>
            <p:ph type="title" idx="2"/>
          </p:nvPr>
        </p:nvSpPr>
        <p:spPr>
          <a:xfrm>
            <a:off x="463975" y="2826650"/>
            <a:ext cx="4032000" cy="203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A0A0A0"/>
              </a:buClr>
              <a:buSzPts val="1600"/>
              <a:buFont typeface="Roboto"/>
              <a:buNone/>
              <a:defRPr sz="1600">
                <a:solidFill>
                  <a:srgbClr val="A0A0A0"/>
                </a:solidFill>
                <a:latin typeface="Roboto"/>
                <a:ea typeface="Roboto"/>
                <a:cs typeface="Roboto"/>
                <a:sym typeface="Roboto"/>
              </a:defRPr>
            </a:lvl1pPr>
            <a:lvl2pPr lvl="1"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2pPr>
            <a:lvl3pPr lvl="2"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3pPr>
            <a:lvl4pPr lvl="3"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4pPr>
            <a:lvl5pPr lvl="4"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5pPr>
            <a:lvl6pPr lvl="5"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6pPr>
            <a:lvl7pPr lvl="6"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7pPr>
            <a:lvl8pPr lvl="7"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8pPr>
            <a:lvl9pPr lvl="8" algn="ctr" rtl="0">
              <a:lnSpc>
                <a:spcPct val="100000"/>
              </a:lnSpc>
              <a:spcBef>
                <a:spcPts val="0"/>
              </a:spcBef>
              <a:spcAft>
                <a:spcPts val="0"/>
              </a:spcAft>
              <a:buSzPts val="2800"/>
              <a:buFont typeface="Roboto"/>
              <a:buNone/>
              <a:defRPr>
                <a:solidFill>
                  <a:srgbClr val="3E606F"/>
                </a:solidFill>
                <a:latin typeface="Roboto"/>
                <a:ea typeface="Roboto"/>
                <a:cs typeface="Roboto"/>
                <a:sym typeface="Robo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164186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95300" y="695225"/>
            <a:ext cx="75534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600"/>
              <a:buFont typeface="Roboto Medium"/>
              <a:buNone/>
              <a:defRPr sz="26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2pPr>
            <a:lvl3pPr marR="0" lvl="2"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3pPr>
            <a:lvl4pPr marR="0" lvl="3"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4pPr>
            <a:lvl5pPr marR="0" lvl="4"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5pPr>
            <a:lvl6pPr marR="0" lvl="5"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6pPr>
            <a:lvl7pPr marR="0" lvl="6"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7pPr>
            <a:lvl8pPr marR="0" lvl="7"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8pPr>
            <a:lvl9pPr marR="0" lvl="8"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9pPr>
          </a:lstStyle>
          <a:p>
            <a:endParaRPr/>
          </a:p>
        </p:txBody>
      </p:sp>
      <p:sp>
        <p:nvSpPr>
          <p:cNvPr id="7" name="Google Shape;7;p1"/>
          <p:cNvSpPr txBox="1">
            <a:spLocks noGrp="1"/>
          </p:cNvSpPr>
          <p:nvPr>
            <p:ph type="body" idx="1"/>
          </p:nvPr>
        </p:nvSpPr>
        <p:spPr>
          <a:xfrm>
            <a:off x="1285225" y="1668825"/>
            <a:ext cx="6402900" cy="26268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4000"/>
              </a:lnSpc>
              <a:spcBef>
                <a:spcPts val="0"/>
              </a:spcBef>
              <a:spcAft>
                <a:spcPts val="0"/>
              </a:spcAft>
              <a:buClr>
                <a:srgbClr val="858585"/>
              </a:buClr>
              <a:buSzPts val="1600"/>
              <a:buFont typeface="Roboto"/>
              <a:buChar char="●"/>
              <a:defRPr sz="1600" b="0" i="0" u="none" strike="noStrike" cap="none">
                <a:solidFill>
                  <a:srgbClr val="858585"/>
                </a:solidFill>
                <a:latin typeface="Roboto"/>
                <a:ea typeface="Roboto"/>
                <a:cs typeface="Roboto"/>
                <a:sym typeface="Roboto"/>
              </a:defRPr>
            </a:lvl1pPr>
            <a:lvl2pPr marL="914400" marR="0" lvl="1" indent="-330200" algn="l" rtl="0">
              <a:lnSpc>
                <a:spcPct val="114000"/>
              </a:lnSpc>
              <a:spcBef>
                <a:spcPts val="0"/>
              </a:spcBef>
              <a:spcAft>
                <a:spcPts val="0"/>
              </a:spcAft>
              <a:buClr>
                <a:srgbClr val="858585"/>
              </a:buClr>
              <a:buSzPts val="1600"/>
              <a:buFont typeface="Roboto"/>
              <a:buChar char="○"/>
              <a:defRPr sz="1600" b="0" i="0" u="none" strike="noStrike" cap="none">
                <a:solidFill>
                  <a:srgbClr val="858585"/>
                </a:solidFill>
                <a:latin typeface="Roboto"/>
                <a:ea typeface="Roboto"/>
                <a:cs typeface="Roboto"/>
                <a:sym typeface="Roboto"/>
              </a:defRPr>
            </a:lvl2pPr>
            <a:lvl3pPr marL="1371600" marR="0" lvl="2" indent="-323850" algn="l" rtl="0">
              <a:lnSpc>
                <a:spcPct val="114000"/>
              </a:lnSpc>
              <a:spcBef>
                <a:spcPts val="0"/>
              </a:spcBef>
              <a:spcAft>
                <a:spcPts val="0"/>
              </a:spcAft>
              <a:buClr>
                <a:srgbClr val="858585"/>
              </a:buClr>
              <a:buSzPts val="1500"/>
              <a:buFont typeface="Roboto"/>
              <a:buChar char="■"/>
              <a:defRPr sz="1500" b="0" i="0" u="none" strike="noStrike" cap="none">
                <a:solidFill>
                  <a:srgbClr val="858585"/>
                </a:solidFill>
                <a:latin typeface="Roboto"/>
                <a:ea typeface="Roboto"/>
                <a:cs typeface="Roboto"/>
                <a:sym typeface="Roboto"/>
              </a:defRPr>
            </a:lvl3pPr>
            <a:lvl4pPr marL="1828800" marR="0" lvl="3" indent="-323850" algn="l" rtl="0">
              <a:lnSpc>
                <a:spcPct val="114000"/>
              </a:lnSpc>
              <a:spcBef>
                <a:spcPts val="0"/>
              </a:spcBef>
              <a:spcAft>
                <a:spcPts val="0"/>
              </a:spcAft>
              <a:buClr>
                <a:srgbClr val="858585"/>
              </a:buClr>
              <a:buSzPts val="1500"/>
              <a:buFont typeface="Roboto"/>
              <a:buChar char="●"/>
              <a:defRPr sz="1500" b="0" i="0" u="none" strike="noStrike" cap="none">
                <a:solidFill>
                  <a:srgbClr val="858585"/>
                </a:solidFill>
                <a:latin typeface="Roboto"/>
                <a:ea typeface="Roboto"/>
                <a:cs typeface="Roboto"/>
                <a:sym typeface="Roboto"/>
              </a:defRPr>
            </a:lvl4pPr>
            <a:lvl5pPr marL="2286000" marR="0" lvl="4" indent="-317500" algn="l" rtl="0">
              <a:lnSpc>
                <a:spcPct val="114000"/>
              </a:lnSpc>
              <a:spcBef>
                <a:spcPts val="0"/>
              </a:spcBef>
              <a:spcAft>
                <a:spcPts val="0"/>
              </a:spcAft>
              <a:buClr>
                <a:srgbClr val="858585"/>
              </a:buClr>
              <a:buSzPts val="1400"/>
              <a:buFont typeface="Roboto"/>
              <a:buChar char="○"/>
              <a:defRPr sz="1400" b="0" i="0" u="none" strike="noStrike" cap="none">
                <a:solidFill>
                  <a:srgbClr val="858585"/>
                </a:solidFill>
                <a:latin typeface="Roboto"/>
                <a:ea typeface="Roboto"/>
                <a:cs typeface="Roboto"/>
                <a:sym typeface="Roboto"/>
              </a:defRPr>
            </a:lvl5pPr>
            <a:lvl6pPr marL="2743200" marR="0" lvl="5" indent="-317500" algn="l" rtl="0">
              <a:lnSpc>
                <a:spcPct val="114000"/>
              </a:lnSpc>
              <a:spcBef>
                <a:spcPts val="0"/>
              </a:spcBef>
              <a:spcAft>
                <a:spcPts val="0"/>
              </a:spcAft>
              <a:buClr>
                <a:srgbClr val="858585"/>
              </a:buClr>
              <a:buSzPts val="1400"/>
              <a:buFont typeface="Roboto"/>
              <a:buChar char="■"/>
              <a:defRPr sz="1400" b="0" i="0" u="none" strike="noStrike" cap="none">
                <a:solidFill>
                  <a:srgbClr val="858585"/>
                </a:solidFill>
                <a:latin typeface="Roboto"/>
                <a:ea typeface="Roboto"/>
                <a:cs typeface="Roboto"/>
                <a:sym typeface="Roboto"/>
              </a:defRPr>
            </a:lvl6pPr>
            <a:lvl7pPr marL="3200400" marR="0" lvl="6" indent="-311150" algn="l" rtl="0">
              <a:lnSpc>
                <a:spcPct val="114000"/>
              </a:lnSpc>
              <a:spcBef>
                <a:spcPts val="0"/>
              </a:spcBef>
              <a:spcAft>
                <a:spcPts val="0"/>
              </a:spcAft>
              <a:buClr>
                <a:srgbClr val="858585"/>
              </a:buClr>
              <a:buSzPts val="1300"/>
              <a:buFont typeface="Roboto"/>
              <a:buChar char="●"/>
              <a:defRPr sz="1300" b="0" i="0" u="none" strike="noStrike" cap="none">
                <a:solidFill>
                  <a:srgbClr val="858585"/>
                </a:solidFill>
                <a:latin typeface="Roboto"/>
                <a:ea typeface="Roboto"/>
                <a:cs typeface="Roboto"/>
                <a:sym typeface="Roboto"/>
              </a:defRPr>
            </a:lvl7pPr>
            <a:lvl8pPr marL="3657600" marR="0" lvl="7" indent="-311150" algn="l" rtl="0">
              <a:lnSpc>
                <a:spcPct val="114000"/>
              </a:lnSpc>
              <a:spcBef>
                <a:spcPts val="0"/>
              </a:spcBef>
              <a:spcAft>
                <a:spcPts val="0"/>
              </a:spcAft>
              <a:buClr>
                <a:srgbClr val="858585"/>
              </a:buClr>
              <a:buSzPts val="1300"/>
              <a:buFont typeface="Roboto"/>
              <a:buChar char="○"/>
              <a:defRPr sz="1300" b="0" i="0" u="none" strike="noStrike" cap="none">
                <a:solidFill>
                  <a:srgbClr val="858585"/>
                </a:solidFill>
                <a:latin typeface="Roboto"/>
                <a:ea typeface="Roboto"/>
                <a:cs typeface="Roboto"/>
                <a:sym typeface="Roboto"/>
              </a:defRPr>
            </a:lvl8pPr>
            <a:lvl9pPr marL="4114800" marR="0" lvl="8" indent="-304800" algn="l" rtl="0">
              <a:lnSpc>
                <a:spcPct val="114000"/>
              </a:lnSpc>
              <a:spcBef>
                <a:spcPts val="0"/>
              </a:spcBef>
              <a:spcAft>
                <a:spcPts val="0"/>
              </a:spcAft>
              <a:buClr>
                <a:srgbClr val="858585"/>
              </a:buClr>
              <a:buSzPts val="1200"/>
              <a:buFont typeface="Roboto"/>
              <a:buChar char="■"/>
              <a:defRPr sz="1200" b="0" i="0" u="none" strike="noStrike" cap="none">
                <a:solidFill>
                  <a:srgbClr val="858585"/>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7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53" name="Google Shape;153;p30"/>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6.xml"/><Relationship Id="rId7" Type="http://schemas.openxmlformats.org/officeDocument/2006/relationships/package" Target="../embeddings/Microsoft_Word_Document2.docx"/><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7" name="Picture 6">
            <a:extLst>
              <a:ext uri="{FF2B5EF4-FFF2-40B4-BE49-F238E27FC236}">
                <a16:creationId xmlns:a16="http://schemas.microsoft.com/office/drawing/2014/main" xmlns="" id="{35FF6CB5-7A44-1F50-E606-F67EE4B92AED}"/>
              </a:ext>
            </a:extLst>
          </p:cNvPr>
          <p:cNvPicPr>
            <a:picLocks noChangeAspect="1"/>
          </p:cNvPicPr>
          <p:nvPr/>
        </p:nvPicPr>
        <p:blipFill>
          <a:blip r:embed="rId3"/>
          <a:stretch>
            <a:fillRect/>
          </a:stretch>
        </p:blipFill>
        <p:spPr>
          <a:xfrm>
            <a:off x="-1292706" y="-1086183"/>
            <a:ext cx="10492365" cy="6570300"/>
          </a:xfrm>
          <a:prstGeom prst="rect">
            <a:avLst/>
          </a:prstGeom>
        </p:spPr>
      </p:pic>
      <p:sp>
        <p:nvSpPr>
          <p:cNvPr id="159" name="Google Shape;159;p32"/>
          <p:cNvSpPr/>
          <p:nvPr/>
        </p:nvSpPr>
        <p:spPr>
          <a:xfrm>
            <a:off x="70567" y="3207380"/>
            <a:ext cx="7654500" cy="1474200"/>
          </a:xfrm>
          <a:prstGeom prst="rect">
            <a:avLst/>
          </a:prstGeom>
          <a:solidFill>
            <a:srgbClr val="185E9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lt-LT" sz="2400" b="1" dirty="0">
                <a:solidFill>
                  <a:schemeClr val="bg1"/>
                </a:solidFill>
                <a:effectLst/>
                <a:latin typeface="+mj-lt"/>
                <a:ea typeface="Times New Roman" panose="02020603050405020304" pitchFamily="18" charset="0"/>
              </a:rPr>
              <a:t>AB „Panevėžio energija“ šilumos ūkio plėtros investicijų planas</a:t>
            </a:r>
            <a:r>
              <a:rPr lang="x-none" sz="2400" dirty="0">
                <a:solidFill>
                  <a:schemeClr val="bg1"/>
                </a:solidFill>
                <a:effectLst/>
                <a:latin typeface="+mj-lt"/>
                <a:ea typeface="Times New Roman" panose="02020603050405020304" pitchFamily="18" charset="0"/>
              </a:rPr>
              <a:t/>
            </a:r>
            <a:br>
              <a:rPr lang="x-none" sz="2400" dirty="0">
                <a:solidFill>
                  <a:schemeClr val="bg1"/>
                </a:solidFill>
                <a:effectLst/>
                <a:latin typeface="+mj-lt"/>
                <a:ea typeface="Times New Roman" panose="02020603050405020304" pitchFamily="18" charset="0"/>
              </a:rPr>
            </a:br>
            <a:r>
              <a:rPr lang="lt-LT" sz="2400" b="1" dirty="0">
                <a:solidFill>
                  <a:schemeClr val="bg1"/>
                </a:solidFill>
                <a:latin typeface="+mj-lt"/>
                <a:ea typeface="Calibri" panose="020F0502020204030204" pitchFamily="34" charset="0"/>
                <a:cs typeface="Arial" panose="020B0604020202020204" pitchFamily="34" charset="0"/>
              </a:rPr>
              <a:t>2024-2033 METAMS</a:t>
            </a:r>
            <a:endParaRPr sz="2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xmlns="" id="{B3A87E25-718D-6C95-CA5C-1EAD70CFC882}"/>
              </a:ext>
            </a:extLst>
          </p:cNvPr>
          <p:cNvPicPr>
            <a:picLocks noChangeAspect="1"/>
          </p:cNvPicPr>
          <p:nvPr/>
        </p:nvPicPr>
        <p:blipFill>
          <a:blip r:embed="rId4"/>
          <a:stretch>
            <a:fillRect/>
          </a:stretch>
        </p:blipFill>
        <p:spPr>
          <a:xfrm>
            <a:off x="6943767" y="-914400"/>
            <a:ext cx="1899147" cy="583203"/>
          </a:xfrm>
          <a:prstGeom prst="rect">
            <a:avLst/>
          </a:prstGeom>
        </p:spPr>
      </p:pic>
      <p:pic>
        <p:nvPicPr>
          <p:cNvPr id="10" name="image17.png">
            <a:extLst>
              <a:ext uri="{FF2B5EF4-FFF2-40B4-BE49-F238E27FC236}">
                <a16:creationId xmlns:a16="http://schemas.microsoft.com/office/drawing/2014/main" xmlns="" id="{41569C55-5DF6-57F7-C2BF-08D02B8198DB}"/>
              </a:ext>
            </a:extLst>
          </p:cNvPr>
          <p:cNvPicPr/>
          <p:nvPr/>
        </p:nvPicPr>
        <p:blipFill>
          <a:blip r:embed="rId5"/>
          <a:srcRect/>
          <a:stretch>
            <a:fillRect/>
          </a:stretch>
        </p:blipFill>
        <p:spPr>
          <a:xfrm>
            <a:off x="3070345" y="2073767"/>
            <a:ext cx="1766262" cy="662151"/>
          </a:xfrm>
          <a:prstGeom prst="rect">
            <a:avLst/>
          </a:prstGeo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pic>
        <p:nvPicPr>
          <p:cNvPr id="3" name="Picture 2">
            <a:extLst>
              <a:ext uri="{FF2B5EF4-FFF2-40B4-BE49-F238E27FC236}">
                <a16:creationId xmlns:a16="http://schemas.microsoft.com/office/drawing/2014/main" xmlns="" id="{7DB590C9-3F8F-42B9-254F-B29FF96224FD}"/>
              </a:ext>
            </a:extLst>
          </p:cNvPr>
          <p:cNvPicPr>
            <a:picLocks noChangeAspect="1"/>
          </p:cNvPicPr>
          <p:nvPr/>
        </p:nvPicPr>
        <p:blipFill>
          <a:blip r:embed="rId4"/>
          <a:stretch>
            <a:fillRect/>
          </a:stretch>
        </p:blipFill>
        <p:spPr>
          <a:xfrm>
            <a:off x="406103" y="967252"/>
            <a:ext cx="5461000" cy="3124200"/>
          </a:xfrm>
          <a:prstGeom prst="rect">
            <a:avLst/>
          </a:prstGeom>
        </p:spPr>
      </p:pic>
      <p:sp>
        <p:nvSpPr>
          <p:cNvPr id="5" name="TextBox 4">
            <a:extLst>
              <a:ext uri="{FF2B5EF4-FFF2-40B4-BE49-F238E27FC236}">
                <a16:creationId xmlns:a16="http://schemas.microsoft.com/office/drawing/2014/main" xmlns="" id="{8CD69FCC-A3F3-BFF5-CCAC-A5F9A6D0C1D0}"/>
              </a:ext>
            </a:extLst>
          </p:cNvPr>
          <p:cNvSpPr txBox="1"/>
          <p:nvPr/>
        </p:nvSpPr>
        <p:spPr>
          <a:xfrm>
            <a:off x="7049386" y="1541721"/>
            <a:ext cx="184731" cy="307777"/>
          </a:xfrm>
          <a:prstGeom prst="rect">
            <a:avLst/>
          </a:prstGeom>
          <a:noFill/>
        </p:spPr>
        <p:txBody>
          <a:bodyPr wrap="none" rtlCol="0">
            <a:spAutoFit/>
          </a:bodyPr>
          <a:lstStyle/>
          <a:p>
            <a:endParaRPr lang="x-none" dirty="0"/>
          </a:p>
        </p:txBody>
      </p:sp>
      <p:sp>
        <p:nvSpPr>
          <p:cNvPr id="6" name="TextBox 5">
            <a:extLst>
              <a:ext uri="{FF2B5EF4-FFF2-40B4-BE49-F238E27FC236}">
                <a16:creationId xmlns:a16="http://schemas.microsoft.com/office/drawing/2014/main" xmlns="" id="{EA11AD2B-C07F-0805-DBE1-7034A29BB9DB}"/>
              </a:ext>
            </a:extLst>
          </p:cNvPr>
          <p:cNvSpPr txBox="1"/>
          <p:nvPr/>
        </p:nvSpPr>
        <p:spPr>
          <a:xfrm>
            <a:off x="6049926" y="967252"/>
            <a:ext cx="2764465" cy="1815882"/>
          </a:xfrm>
          <a:prstGeom prst="rect">
            <a:avLst/>
          </a:prstGeom>
          <a:noFill/>
        </p:spPr>
        <p:txBody>
          <a:bodyPr wrap="square" rtlCol="0">
            <a:spAutoFit/>
          </a:bodyPr>
          <a:lstStyle/>
          <a:p>
            <a:pPr algn="just"/>
            <a:r>
              <a:rPr lang="lt-LT" sz="1600" dirty="0">
                <a:latin typeface="Arial" panose="020B0604020202020204" pitchFamily="34" charset="0"/>
                <a:ea typeface="Times New Roman" panose="02020603050405020304" pitchFamily="18" charset="0"/>
              </a:rPr>
              <a:t>G</a:t>
            </a:r>
            <a:r>
              <a:rPr lang="lt-LT" sz="1600" dirty="0">
                <a:effectLst/>
                <a:latin typeface="Arial" panose="020B0604020202020204" pitchFamily="34" charset="0"/>
                <a:ea typeface="Times New Roman" panose="02020603050405020304" pitchFamily="18" charset="0"/>
              </a:rPr>
              <a:t>yvenamosios paskirties pastatai ir yra didžiausi centralizuotai tiekiamos šilumos vartotojai – jie suvartoja didžiąją dalį nuo viso CŠT sistemos šilumos energijos poreikio</a:t>
            </a:r>
            <a:r>
              <a:rPr lang="x-none" sz="1600" dirty="0">
                <a:effectLst/>
              </a:rPr>
              <a:t> </a:t>
            </a:r>
            <a:endParaRPr lang="x-none" sz="1600" dirty="0"/>
          </a:p>
        </p:txBody>
      </p:sp>
      <p:sp>
        <p:nvSpPr>
          <p:cNvPr id="8" name="TextBox 7">
            <a:extLst>
              <a:ext uri="{FF2B5EF4-FFF2-40B4-BE49-F238E27FC236}">
                <a16:creationId xmlns:a16="http://schemas.microsoft.com/office/drawing/2014/main" xmlns="" id="{264C2803-7F60-3EB7-170F-2C2D7CF39164}"/>
              </a:ext>
            </a:extLst>
          </p:cNvPr>
          <p:cNvSpPr txBox="1"/>
          <p:nvPr/>
        </p:nvSpPr>
        <p:spPr>
          <a:xfrm>
            <a:off x="406103" y="444032"/>
            <a:ext cx="6515692" cy="369332"/>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poreikis vartotojams</a:t>
            </a:r>
            <a:endParaRPr lang="x-none" sz="1800" b="1" dirty="0">
              <a:solidFill>
                <a:srgbClr val="185E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886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pic>
        <p:nvPicPr>
          <p:cNvPr id="3" name="Picture 2">
            <a:extLst>
              <a:ext uri="{FF2B5EF4-FFF2-40B4-BE49-F238E27FC236}">
                <a16:creationId xmlns:a16="http://schemas.microsoft.com/office/drawing/2014/main" xmlns="" id="{007AF4D3-6750-2A05-1FFE-8FD8FD56101C}"/>
              </a:ext>
            </a:extLst>
          </p:cNvPr>
          <p:cNvPicPr>
            <a:picLocks noChangeAspect="1"/>
          </p:cNvPicPr>
          <p:nvPr/>
        </p:nvPicPr>
        <p:blipFill>
          <a:blip r:embed="rId4"/>
          <a:stretch>
            <a:fillRect/>
          </a:stretch>
        </p:blipFill>
        <p:spPr>
          <a:xfrm>
            <a:off x="1626191" y="956318"/>
            <a:ext cx="5592362" cy="3038825"/>
          </a:xfrm>
          <a:prstGeom prst="rect">
            <a:avLst/>
          </a:prstGeom>
        </p:spPr>
      </p:pic>
      <p:sp>
        <p:nvSpPr>
          <p:cNvPr id="6" name="TextBox 5">
            <a:extLst>
              <a:ext uri="{FF2B5EF4-FFF2-40B4-BE49-F238E27FC236}">
                <a16:creationId xmlns:a16="http://schemas.microsoft.com/office/drawing/2014/main" xmlns="" id="{4A83C075-7DB6-D923-2231-2BB5B6344B9F}"/>
              </a:ext>
            </a:extLst>
          </p:cNvPr>
          <p:cNvSpPr txBox="1"/>
          <p:nvPr/>
        </p:nvSpPr>
        <p:spPr>
          <a:xfrm>
            <a:off x="510364" y="4145781"/>
            <a:ext cx="8155172" cy="523220"/>
          </a:xfrm>
          <a:prstGeom prst="rect">
            <a:avLst/>
          </a:prstGeom>
          <a:noFill/>
        </p:spPr>
        <p:txBody>
          <a:bodyPr wrap="square" rtlCol="0">
            <a:spAutoFit/>
          </a:bodyPr>
          <a:lstStyle/>
          <a:p>
            <a:r>
              <a:rPr lang="lt-LT" dirty="0">
                <a:solidFill>
                  <a:srgbClr val="111111"/>
                </a:solidFill>
                <a:effectLst/>
                <a:latin typeface="Arial" panose="020B0604020202020204" pitchFamily="34" charset="0"/>
                <a:ea typeface="Times New Roman" panose="02020603050405020304" pitchFamily="18" charset="0"/>
              </a:rPr>
              <a:t>Bendrovės kainos nurodytu laikotarpiu buvo žemesnės vidutiniškai apie 0,03 ct nei vidutinės šilumos kainos Lietuvoje. Per šį laikotarpį matome nuoseklų kainų mažėjimą, su tam tikrais svyravimais.</a:t>
            </a:r>
            <a:r>
              <a:rPr lang="x-none" dirty="0">
                <a:effectLst/>
              </a:rPr>
              <a:t> </a:t>
            </a:r>
            <a:endParaRPr lang="x-none" dirty="0"/>
          </a:p>
        </p:txBody>
      </p:sp>
      <p:sp>
        <p:nvSpPr>
          <p:cNvPr id="8" name="TextBox 7">
            <a:extLst>
              <a:ext uri="{FF2B5EF4-FFF2-40B4-BE49-F238E27FC236}">
                <a16:creationId xmlns:a16="http://schemas.microsoft.com/office/drawing/2014/main" xmlns="" id="{1E1BE4EB-C38E-4B46-2AE0-D1FC1667F784}"/>
              </a:ext>
            </a:extLst>
          </p:cNvPr>
          <p:cNvSpPr txBox="1"/>
          <p:nvPr/>
        </p:nvSpPr>
        <p:spPr>
          <a:xfrm>
            <a:off x="318674" y="282461"/>
            <a:ext cx="6390470" cy="369332"/>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perdavimo sistemos esamos būklės vertinimas</a:t>
            </a:r>
            <a:endParaRPr lang="x-none" sz="1800" b="1" dirty="0">
              <a:solidFill>
                <a:srgbClr val="185E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159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8" name="TextBox 7">
            <a:extLst>
              <a:ext uri="{FF2B5EF4-FFF2-40B4-BE49-F238E27FC236}">
                <a16:creationId xmlns:a16="http://schemas.microsoft.com/office/drawing/2014/main" xmlns="" id="{1E1BE4EB-C38E-4B46-2AE0-D1FC1667F784}"/>
              </a:ext>
            </a:extLst>
          </p:cNvPr>
          <p:cNvSpPr txBox="1"/>
          <p:nvPr/>
        </p:nvSpPr>
        <p:spPr>
          <a:xfrm>
            <a:off x="318674" y="282461"/>
            <a:ext cx="6390470" cy="369332"/>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poreikio prognozė 2024-2033 metams</a:t>
            </a:r>
            <a:endParaRPr lang="x-none" sz="1800" b="1" dirty="0">
              <a:solidFill>
                <a:srgbClr val="185E9D"/>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2376A322-0BA7-0175-C5EB-DF2F3EEB95A1}"/>
              </a:ext>
            </a:extLst>
          </p:cNvPr>
          <p:cNvPicPr>
            <a:picLocks noChangeAspect="1"/>
          </p:cNvPicPr>
          <p:nvPr/>
        </p:nvPicPr>
        <p:blipFill>
          <a:blip r:embed="rId4"/>
          <a:stretch>
            <a:fillRect/>
          </a:stretch>
        </p:blipFill>
        <p:spPr>
          <a:xfrm>
            <a:off x="3363603" y="846644"/>
            <a:ext cx="5489290" cy="3363849"/>
          </a:xfrm>
          <a:prstGeom prst="rect">
            <a:avLst/>
          </a:prstGeom>
        </p:spPr>
      </p:pic>
      <p:sp>
        <p:nvSpPr>
          <p:cNvPr id="5" name="TextBox 4">
            <a:extLst>
              <a:ext uri="{FF2B5EF4-FFF2-40B4-BE49-F238E27FC236}">
                <a16:creationId xmlns:a16="http://schemas.microsoft.com/office/drawing/2014/main" xmlns="" id="{4C434AC5-A6AE-479D-A3C8-AAC8BAEE6CD6}"/>
              </a:ext>
            </a:extLst>
          </p:cNvPr>
          <p:cNvSpPr txBox="1"/>
          <p:nvPr/>
        </p:nvSpPr>
        <p:spPr>
          <a:xfrm>
            <a:off x="393404" y="846644"/>
            <a:ext cx="2849525" cy="2554545"/>
          </a:xfrm>
          <a:prstGeom prst="rect">
            <a:avLst/>
          </a:prstGeom>
          <a:noFill/>
        </p:spPr>
        <p:txBody>
          <a:bodyPr wrap="square" rtlCol="0">
            <a:spAutoFit/>
          </a:bodyPr>
          <a:lstStyle/>
          <a:p>
            <a:pPr algn="just"/>
            <a:r>
              <a:rPr lang="lt-LT" sz="1600" b="1" dirty="0">
                <a:effectLst/>
                <a:latin typeface="Arial" panose="020B0604020202020204" pitchFamily="34" charset="0"/>
                <a:ea typeface="Arial" panose="020B0604020202020204" pitchFamily="34" charset="0"/>
              </a:rPr>
              <a:t>Šilumos poreikis </a:t>
            </a:r>
            <a:r>
              <a:rPr lang="lt-LT" sz="1600" dirty="0">
                <a:effectLst/>
                <a:latin typeface="Arial" panose="020B0604020202020204" pitchFamily="34" charset="0"/>
                <a:ea typeface="Arial" panose="020B0604020202020204" pitchFamily="34" charset="0"/>
              </a:rPr>
              <a:t>Bendrovės mastu sumažės, taip pat dėl vykdomų šilumos tiekimo tinklų modernizacijos mažės ir šilumos tiekimo nuostoliai, todėl bendras realizuojamos energijos poreikis planavimo laikotarpiu </a:t>
            </a:r>
            <a:r>
              <a:rPr lang="lt-LT" sz="1600" b="1" dirty="0">
                <a:effectLst/>
                <a:latin typeface="Arial" panose="020B0604020202020204" pitchFamily="34" charset="0"/>
                <a:ea typeface="Arial" panose="020B0604020202020204" pitchFamily="34" charset="0"/>
              </a:rPr>
              <a:t>sumažės  nuo 578,35 tūkst. MWh iki 527,63 MWh. </a:t>
            </a:r>
            <a:endParaRPr lang="x-none" sz="1600" b="1" dirty="0"/>
          </a:p>
        </p:txBody>
      </p:sp>
    </p:spTree>
    <p:extLst>
      <p:ext uri="{BB962C8B-B14F-4D97-AF65-F5344CB8AC3E}">
        <p14:creationId xmlns:p14="http://schemas.microsoft.com/office/powerpoint/2010/main" val="914207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4" name="TextBox 3">
            <a:extLst>
              <a:ext uri="{FF2B5EF4-FFF2-40B4-BE49-F238E27FC236}">
                <a16:creationId xmlns:a16="http://schemas.microsoft.com/office/drawing/2014/main" xmlns="" id="{A1388A1D-79D0-C7E5-E5C9-E8C9E9C83515}"/>
              </a:ext>
            </a:extLst>
          </p:cNvPr>
          <p:cNvSpPr txBox="1"/>
          <p:nvPr/>
        </p:nvSpPr>
        <p:spPr>
          <a:xfrm>
            <a:off x="271736" y="1341484"/>
            <a:ext cx="8108336" cy="1754326"/>
          </a:xfrm>
          <a:prstGeom prst="rect">
            <a:avLst/>
          </a:prstGeom>
          <a:noFill/>
        </p:spPr>
        <p:txBody>
          <a:bodyPr wrap="square">
            <a:spAutoFit/>
          </a:bodyPr>
          <a:lstStyle/>
          <a:p>
            <a:pPr algn="ctr">
              <a:buClr>
                <a:schemeClr val="dk1"/>
              </a:buClr>
              <a:buSzPts val="1100"/>
            </a:pPr>
            <a:r>
              <a:rPr lang="lt-LT" sz="4400" b="1" dirty="0">
                <a:solidFill>
                  <a:schemeClr val="bg1"/>
                </a:solidFill>
                <a:latin typeface="Arial" panose="020B0604020202020204" pitchFamily="34" charset="0"/>
                <a:cs typeface="Arial" panose="020B0604020202020204" pitchFamily="34" charset="0"/>
              </a:rPr>
              <a:t>Panevėžio miesto </a:t>
            </a:r>
          </a:p>
          <a:p>
            <a:pPr algn="ctr">
              <a:buClr>
                <a:schemeClr val="dk1"/>
              </a:buClr>
              <a:buSzPts val="1100"/>
            </a:pPr>
            <a:r>
              <a:rPr lang="lt-LT" sz="3200" b="1" dirty="0">
                <a:solidFill>
                  <a:schemeClr val="bg1"/>
                </a:solidFill>
                <a:latin typeface="Arial" panose="020B0604020202020204" pitchFamily="34" charset="0"/>
                <a:cs typeface="Arial" panose="020B0604020202020204" pitchFamily="34" charset="0"/>
              </a:rPr>
              <a:t>šilumos, elektros gamybos įrenginių, šilumos tiekimo tinklų vertinimas</a:t>
            </a:r>
          </a:p>
        </p:txBody>
      </p:sp>
    </p:spTree>
    <p:extLst>
      <p:ext uri="{BB962C8B-B14F-4D97-AF65-F5344CB8AC3E}">
        <p14:creationId xmlns:p14="http://schemas.microsoft.com/office/powerpoint/2010/main" val="3485770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8" name="TextBox 7">
            <a:extLst>
              <a:ext uri="{FF2B5EF4-FFF2-40B4-BE49-F238E27FC236}">
                <a16:creationId xmlns:a16="http://schemas.microsoft.com/office/drawing/2014/main" xmlns="" id="{1E1BE4EB-C38E-4B46-2AE0-D1FC1667F784}"/>
              </a:ext>
            </a:extLst>
          </p:cNvPr>
          <p:cNvSpPr txBox="1"/>
          <p:nvPr/>
        </p:nvSpPr>
        <p:spPr>
          <a:xfrm>
            <a:off x="393404" y="289939"/>
            <a:ext cx="6389361" cy="923330"/>
          </a:xfrm>
          <a:prstGeom prst="rect">
            <a:avLst/>
          </a:prstGeom>
          <a:noFill/>
        </p:spPr>
        <p:txBody>
          <a:bodyPr wrap="square">
            <a:spAutoFit/>
          </a:bodyPr>
          <a:lstStyle/>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tiekimo tinklai:</a:t>
            </a:r>
          </a:p>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7B654282-E126-F14D-05D5-8E95E38E0B42}"/>
              </a:ext>
            </a:extLst>
          </p:cNvPr>
          <p:cNvSpPr txBox="1"/>
          <p:nvPr/>
        </p:nvSpPr>
        <p:spPr>
          <a:xfrm>
            <a:off x="393404" y="1048619"/>
            <a:ext cx="8431922" cy="3477875"/>
          </a:xfrm>
          <a:prstGeom prst="rect">
            <a:avLst/>
          </a:prstGeom>
          <a:noFill/>
        </p:spPr>
        <p:txBody>
          <a:bodyPr wrap="square" rtlCol="0">
            <a:spAutoFit/>
          </a:bodyPr>
          <a:lstStyle/>
          <a:p>
            <a:pPr algn="just"/>
            <a:r>
              <a:rPr lang="lt-LT" sz="1600" dirty="0">
                <a:effectLst/>
                <a:latin typeface="Arial" panose="020B0604020202020204" pitchFamily="34" charset="0"/>
                <a:ea typeface="Arial" panose="020B0604020202020204" pitchFamily="34" charset="0"/>
              </a:rPr>
              <a:t>Panevėžio miesto šilumos tiekimo sistema</a:t>
            </a:r>
            <a:r>
              <a:rPr lang="lt-LT" sz="1600" b="1" dirty="0">
                <a:effectLst/>
                <a:latin typeface="Arial" panose="020B0604020202020204" pitchFamily="34" charset="0"/>
                <a:ea typeface="Arial" panose="020B0604020202020204" pitchFamily="34" charset="0"/>
              </a:rPr>
              <a:t> sudaro 134,78 km, arba 54 %</a:t>
            </a:r>
            <a:r>
              <a:rPr lang="lt-LT" sz="1600" dirty="0">
                <a:effectLst/>
                <a:latin typeface="Arial" panose="020B0604020202020204" pitchFamily="34" charset="0"/>
                <a:ea typeface="Arial" panose="020B0604020202020204" pitchFamily="34" charset="0"/>
              </a:rPr>
              <a:t> viso bendrovės valdomų ir </a:t>
            </a:r>
            <a:r>
              <a:rPr lang="lt-LT" sz="1600" b="1" dirty="0">
                <a:effectLst/>
                <a:latin typeface="Arial" panose="020B0604020202020204" pitchFamily="34" charset="0"/>
                <a:ea typeface="Arial" panose="020B0604020202020204" pitchFamily="34" charset="0"/>
              </a:rPr>
              <a:t>eksploatuojamų CŠT sistemos tinklų</a:t>
            </a:r>
            <a:r>
              <a:rPr lang="lt-LT" sz="1600" dirty="0">
                <a:effectLst/>
                <a:latin typeface="Arial" panose="020B0604020202020204" pitchFamily="34" charset="0"/>
                <a:ea typeface="Arial" panose="020B0604020202020204" pitchFamily="34" charset="0"/>
              </a:rPr>
              <a:t>. Šiuo metu 73,21 km tinklų yra modernizuoti ir tai sudaro 54,32%, likusi dalis </a:t>
            </a:r>
            <a:r>
              <a:rPr lang="lt-LT" sz="1600" b="1" dirty="0">
                <a:effectLst/>
                <a:latin typeface="Arial" panose="020B0604020202020204" pitchFamily="34" charset="0"/>
                <a:ea typeface="Arial" panose="020B0604020202020204" pitchFamily="34" charset="0"/>
              </a:rPr>
              <a:t>nemodernizuotų tinklų sudaro 61,57 km</a:t>
            </a:r>
            <a:r>
              <a:rPr lang="lt-LT" sz="1600" dirty="0">
                <a:effectLst/>
                <a:latin typeface="Arial" panose="020B0604020202020204" pitchFamily="34" charset="0"/>
                <a:ea typeface="Arial" panose="020B0604020202020204" pitchFamily="34" charset="0"/>
              </a:rPr>
              <a:t>. </a:t>
            </a:r>
            <a:r>
              <a:rPr lang="lt-LT" sz="1600" b="1" dirty="0">
                <a:latin typeface="Arial" panose="020B0604020202020204" pitchFamily="34" charset="0"/>
                <a:ea typeface="Arial" panose="020B0604020202020204" pitchFamily="34" charset="0"/>
              </a:rPr>
              <a:t>2023 m. p</a:t>
            </a:r>
            <a:r>
              <a:rPr lang="lt-LT" sz="1600" b="1">
                <a:effectLst/>
                <a:latin typeface="Arial" panose="020B0604020202020204" pitchFamily="34" charset="0"/>
                <a:ea typeface="Arial" panose="020B0604020202020204" pitchFamily="34" charset="0"/>
              </a:rPr>
              <a:t>atiriami </a:t>
            </a:r>
            <a:r>
              <a:rPr lang="lt-LT" sz="1600" b="1" dirty="0">
                <a:effectLst/>
                <a:latin typeface="Arial" panose="020B0604020202020204" pitchFamily="34" charset="0"/>
                <a:ea typeface="Arial" panose="020B0604020202020204" pitchFamily="34" charset="0"/>
              </a:rPr>
              <a:t>faktiniai šilumos nuostoliai </a:t>
            </a:r>
            <a:r>
              <a:rPr lang="lt-LT" sz="1600" dirty="0">
                <a:effectLst/>
                <a:latin typeface="Arial" panose="020B0604020202020204" pitchFamily="34" charset="0"/>
                <a:ea typeface="Arial" panose="020B0604020202020204" pitchFamily="34" charset="0"/>
              </a:rPr>
              <a:t>Panevėžio mieste sudaro 58935,7 MWh, </a:t>
            </a:r>
            <a:r>
              <a:rPr lang="lt-LT" sz="1600" b="1" dirty="0">
                <a:effectLst/>
                <a:latin typeface="Arial" panose="020B0604020202020204" pitchFamily="34" charset="0"/>
                <a:ea typeface="Arial" panose="020B0604020202020204" pitchFamily="34" charset="0"/>
              </a:rPr>
              <a:t>arba 16,2 %. </a:t>
            </a:r>
            <a:r>
              <a:rPr lang="lt-LT" sz="1600" dirty="0">
                <a:effectLst/>
                <a:latin typeface="Arial" panose="020B0604020202020204" pitchFamily="34" charset="0"/>
                <a:ea typeface="Arial" panose="020B0604020202020204" pitchFamily="34" charset="0"/>
              </a:rPr>
              <a:t>Vertinant Lietuvos mastu šis rodiklis viršija numatyta 15,2 % norma, todėl būtina tinklų modernizacija ir šilumos nuostolių taupymas Panevėžio mieste CŠT sistemos tinkle.</a:t>
            </a:r>
            <a:endParaRPr lang="x-none" sz="1600" dirty="0">
              <a:effectLst/>
              <a:latin typeface="Times New Roman" panose="02020603050405020304" pitchFamily="18" charset="0"/>
              <a:ea typeface="Times New Roman" panose="02020603050405020304" pitchFamily="18" charset="0"/>
            </a:endParaRPr>
          </a:p>
          <a:p>
            <a:endParaRPr lang="x-none" dirty="0"/>
          </a:p>
          <a:p>
            <a:r>
              <a:rPr lang="lt-LT" sz="1600" dirty="0">
                <a:latin typeface="Arial" panose="020B0604020202020204" pitchFamily="34" charset="0"/>
              </a:rPr>
              <a:t>Optimistiniu variantu vertinama, kad iki 2033 m. bus pakeisti visi nerekonstruoti šilumos tiekimo tinklai – 61,57 km, vidutiniu variantu – 33,86 km, minimaliu – 14,78 km.</a:t>
            </a:r>
          </a:p>
          <a:p>
            <a:endParaRPr lang="lt-LT" sz="1600" dirty="0">
              <a:latin typeface="Arial" panose="020B0604020202020204" pitchFamily="34" charset="0"/>
            </a:endParaRPr>
          </a:p>
          <a:p>
            <a:r>
              <a:rPr lang="lt-LT" sz="1600" dirty="0">
                <a:latin typeface="Arial" panose="020B0604020202020204" pitchFamily="34" charset="0"/>
              </a:rPr>
              <a:t>Siūlomas vidutinis variantas – </a:t>
            </a:r>
            <a:r>
              <a:rPr lang="lt-LT" sz="1600" b="1" dirty="0">
                <a:latin typeface="Arial" panose="020B0604020202020204" pitchFamily="34" charset="0"/>
              </a:rPr>
              <a:t>33,86 km šilumos tinklų rekonstrukcija</a:t>
            </a:r>
            <a:r>
              <a:rPr lang="lt-LT" sz="1600" dirty="0">
                <a:latin typeface="Arial" panose="020B0604020202020204" pitchFamily="34" charset="0"/>
              </a:rPr>
              <a:t> per ateinantį 10 metų laikotarpį. </a:t>
            </a:r>
            <a:endParaRPr lang="x-none" sz="1600" dirty="0">
              <a:latin typeface="Arial" panose="020B0604020202020204" pitchFamily="34" charset="0"/>
            </a:endParaRPr>
          </a:p>
          <a:p>
            <a:endParaRPr lang="x-none" dirty="0"/>
          </a:p>
        </p:txBody>
      </p:sp>
    </p:spTree>
    <p:extLst>
      <p:ext uri="{BB962C8B-B14F-4D97-AF65-F5344CB8AC3E}">
        <p14:creationId xmlns:p14="http://schemas.microsoft.com/office/powerpoint/2010/main" val="81105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8" name="TextBox 7">
            <a:extLst>
              <a:ext uri="{FF2B5EF4-FFF2-40B4-BE49-F238E27FC236}">
                <a16:creationId xmlns:a16="http://schemas.microsoft.com/office/drawing/2014/main" xmlns="" id="{1E1BE4EB-C38E-4B46-2AE0-D1FC1667F784}"/>
              </a:ext>
            </a:extLst>
          </p:cNvPr>
          <p:cNvSpPr txBox="1"/>
          <p:nvPr/>
        </p:nvSpPr>
        <p:spPr>
          <a:xfrm>
            <a:off x="393404" y="289939"/>
            <a:ext cx="6390470" cy="923330"/>
          </a:xfrm>
          <a:prstGeom prst="rect">
            <a:avLst/>
          </a:prstGeom>
          <a:noFill/>
        </p:spPr>
        <p:txBody>
          <a:bodyPr wrap="square">
            <a:spAutoFit/>
          </a:bodyPr>
          <a:lstStyle/>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gamybos įrenginiai Panevėžio elektrinėje (</a:t>
            </a:r>
            <a:r>
              <a:rPr lang="lt-LT" sz="1800" b="1" dirty="0" err="1">
                <a:solidFill>
                  <a:srgbClr val="185E9D"/>
                </a:solidFill>
                <a:latin typeface="Arial" panose="020B0604020202020204" pitchFamily="34" charset="0"/>
                <a:cs typeface="Arial" panose="020B0604020202020204" pitchFamily="34" charset="0"/>
              </a:rPr>
              <a:t>Pel</a:t>
            </a:r>
            <a:r>
              <a:rPr lang="lt-LT" sz="1800" b="1" dirty="0">
                <a:solidFill>
                  <a:srgbClr val="185E9D"/>
                </a:solidFill>
                <a:latin typeface="Arial" panose="020B0604020202020204" pitchFamily="34" charset="0"/>
                <a:cs typeface="Arial" panose="020B0604020202020204" pitchFamily="34" charset="0"/>
              </a:rPr>
              <a:t>):</a:t>
            </a:r>
          </a:p>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C8E04BE-5A95-042B-85CB-4A84B681F58F}"/>
              </a:ext>
            </a:extLst>
          </p:cNvPr>
          <p:cNvSpPr txBox="1"/>
          <p:nvPr/>
        </p:nvSpPr>
        <p:spPr>
          <a:xfrm>
            <a:off x="393404" y="1026575"/>
            <a:ext cx="8516680" cy="4404283"/>
          </a:xfrm>
          <a:prstGeom prst="rect">
            <a:avLst/>
          </a:prstGeom>
          <a:noFill/>
        </p:spPr>
        <p:txBody>
          <a:bodyPr wrap="square" rtlCol="0">
            <a:spAutoFit/>
          </a:bodyPr>
          <a:lstStyle/>
          <a:p>
            <a:pPr marL="285750" indent="-285750" algn="just">
              <a:buFont typeface="Arial" panose="020B0604020202020204" pitchFamily="34" charset="0"/>
              <a:buChar char="•"/>
            </a:pPr>
            <a:r>
              <a:rPr lang="lt-LT" b="1"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Panevėžio elektrinės nauja biokuro kogeneracinė elektrinė  </a:t>
            </a:r>
            <a:r>
              <a:rPr lang="lt-LT"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 </a:t>
            </a:r>
            <a:r>
              <a:rPr lang="lt-LT" kern="1400" dirty="0">
                <a:effectLst/>
                <a:latin typeface="Arial" panose="020B0604020202020204" pitchFamily="34" charset="0"/>
                <a:ea typeface="Times New Roman" panose="02020603050405020304" pitchFamily="18" charset="0"/>
                <a:cs typeface="Arial" panose="020B0604020202020204" pitchFamily="34" charset="0"/>
              </a:rPr>
              <a:t>Panevėžio elektrinės katilinėje įrengti vieną biokurą deginantį bloką su 25 </a:t>
            </a:r>
            <a:r>
              <a:rPr lang="lt-LT" kern="1400" dirty="0" err="1">
                <a:effectLst/>
                <a:latin typeface="Arial" panose="020B0604020202020204" pitchFamily="34" charset="0"/>
                <a:ea typeface="Times New Roman" panose="02020603050405020304" pitchFamily="18" charset="0"/>
                <a:cs typeface="Arial" panose="020B0604020202020204" pitchFamily="34" charset="0"/>
              </a:rPr>
              <a:t>t</a:t>
            </a:r>
            <a:r>
              <a:rPr lang="lt-LT" kern="1400" dirty="0">
                <a:effectLst/>
                <a:latin typeface="Arial" panose="020B0604020202020204" pitchFamily="34" charset="0"/>
                <a:ea typeface="Times New Roman" panose="02020603050405020304" pitchFamily="18" charset="0"/>
                <a:cs typeface="Arial" panose="020B0604020202020204" pitchFamily="34" charset="0"/>
              </a:rPr>
              <a:t>/</a:t>
            </a:r>
            <a:r>
              <a:rPr lang="lt-LT" kern="1400" dirty="0" err="1">
                <a:effectLst/>
                <a:latin typeface="Arial" panose="020B0604020202020204" pitchFamily="34" charset="0"/>
                <a:ea typeface="Times New Roman" panose="02020603050405020304" pitchFamily="18" charset="0"/>
                <a:cs typeface="Arial" panose="020B0604020202020204" pitchFamily="34" charset="0"/>
              </a:rPr>
              <a:t>h</a:t>
            </a:r>
            <a:r>
              <a:rPr lang="lt-LT" kern="1400" dirty="0">
                <a:effectLst/>
                <a:latin typeface="Arial" panose="020B0604020202020204" pitchFamily="34" charset="0"/>
                <a:ea typeface="Times New Roman" panose="02020603050405020304" pitchFamily="18" charset="0"/>
                <a:cs typeface="Arial" panose="020B0604020202020204" pitchFamily="34" charset="0"/>
              </a:rPr>
              <a:t> (slėgis 63 bar) garo gamyba ir kita pagalbine įranga. Planuojama, jog naujas biokuro garo katilas, kuris būtų prijungiamas prie esamos Panevėžio elektrinės garo turbinos ir kitų inžinerinių tinklų, pagamintų apie 17,5 MW, elektros galia siektų iki 5 MW. </a:t>
            </a:r>
          </a:p>
          <a:p>
            <a:pPr algn="just">
              <a:lnSpc>
                <a:spcPct val="115000"/>
              </a:lnSpc>
              <a:spcAft>
                <a:spcPts val="600"/>
              </a:spcAft>
            </a:pPr>
            <a:r>
              <a:rPr lang="lt-LT" kern="1400" dirty="0">
                <a:latin typeface="Arial" panose="020B0604020202020204" pitchFamily="34" charset="0"/>
                <a:cs typeface="Arial" panose="020B0604020202020204" pitchFamily="34" charset="0"/>
              </a:rPr>
              <a:t>	Planuojamos investicijos numatoma kaina – </a:t>
            </a:r>
            <a:r>
              <a:rPr lang="lt-LT" b="1" kern="1400" dirty="0">
                <a:latin typeface="Arial" panose="020B0604020202020204" pitchFamily="34" charset="0"/>
                <a:cs typeface="Arial" panose="020B0604020202020204" pitchFamily="34" charset="0"/>
              </a:rPr>
              <a:t>21 000 000,00 Eur. </a:t>
            </a:r>
            <a:endParaRPr lang="x-none" b="1" kern="1400" dirty="0">
              <a:latin typeface="Arial" panose="020B0604020202020204" pitchFamily="34" charset="0"/>
              <a:cs typeface="Arial" panose="020B0604020202020204" pitchFamily="34" charset="0"/>
            </a:endParaRPr>
          </a:p>
          <a:p>
            <a:pPr algn="just">
              <a:lnSpc>
                <a:spcPct val="115000"/>
              </a:lnSpc>
              <a:spcAft>
                <a:spcPts val="600"/>
              </a:spcAft>
            </a:pPr>
            <a:r>
              <a:rPr lang="lt-LT" kern="1400" dirty="0">
                <a:latin typeface="Arial" panose="020B0604020202020204" pitchFamily="34" charset="0"/>
                <a:cs typeface="Arial" panose="020B0604020202020204" pitchFamily="34" charset="0"/>
              </a:rPr>
              <a:t>	Šios įrangos įsigijimui planuojama ES parama - </a:t>
            </a:r>
            <a:r>
              <a:rPr lang="lt-LT" b="1" kern="1400" dirty="0">
                <a:latin typeface="Arial" panose="020B0604020202020204" pitchFamily="34" charset="0"/>
                <a:cs typeface="Arial" panose="020B0604020202020204" pitchFamily="34" charset="0"/>
              </a:rPr>
              <a:t>2 500 000, 00 Eur. </a:t>
            </a:r>
            <a:endParaRPr lang="x-none" b="1" kern="1400" dirty="0">
              <a:latin typeface="Arial" panose="020B0604020202020204" pitchFamily="34" charset="0"/>
              <a:cs typeface="Arial" panose="020B0604020202020204" pitchFamily="34" charset="0"/>
            </a:endParaRPr>
          </a:p>
          <a:p>
            <a:pPr algn="just"/>
            <a:endPar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Kaupikliai - </a:t>
            </a:r>
            <a:r>
              <a:rPr lang="lt-LT" kern="1400" dirty="0">
                <a:latin typeface="Arial" panose="020B0604020202020204" pitchFamily="34" charset="0"/>
                <a:cs typeface="Arial" panose="020B0604020202020204" pitchFamily="34" charset="0"/>
              </a:rPr>
              <a:t>2MW/4MWh ir 1MW/2MWh kaupikliai</a:t>
            </a:r>
            <a:r>
              <a:rPr lang="x-none" kern="140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x-none" kern="1400" dirty="0">
              <a:latin typeface="Arial" panose="020B0604020202020204" pitchFamily="34" charset="0"/>
              <a:cs typeface="Arial" panose="020B0604020202020204" pitchFamily="34" charset="0"/>
            </a:endParaRPr>
          </a:p>
          <a:p>
            <a:pPr algn="just"/>
            <a:r>
              <a:rPr lang="x-none" kern="1400" dirty="0">
                <a:latin typeface="Arial" panose="020B0604020202020204" pitchFamily="34" charset="0"/>
                <a:cs typeface="Arial" panose="020B0604020202020204" pitchFamily="34" charset="0"/>
              </a:rPr>
              <a:t>	</a:t>
            </a:r>
            <a:r>
              <a:rPr lang="lt-LT" kern="1400" dirty="0">
                <a:latin typeface="Arial" panose="020B0604020202020204" pitchFamily="34" charset="0"/>
                <a:cs typeface="Arial" panose="020B0604020202020204" pitchFamily="34" charset="0"/>
              </a:rPr>
              <a:t>Planuojamos investicijos numatoma kaina - 1MW/2 MWh – </a:t>
            </a:r>
            <a:r>
              <a:rPr lang="lt-LT" b="1" kern="1400" dirty="0">
                <a:latin typeface="Arial" panose="020B0604020202020204" pitchFamily="34" charset="0"/>
                <a:cs typeface="Arial" panose="020B0604020202020204" pitchFamily="34" charset="0"/>
              </a:rPr>
              <a:t>1 000 000,00 Eur</a:t>
            </a:r>
            <a:r>
              <a:rPr lang="lt-LT" kern="1400" dirty="0">
                <a:latin typeface="Arial" panose="020B0604020202020204" pitchFamily="34" charset="0"/>
                <a:cs typeface="Arial" panose="020B0604020202020204" pitchFamily="34" charset="0"/>
              </a:rPr>
              <a:t>, </a:t>
            </a:r>
          </a:p>
          <a:p>
            <a:pPr algn="just"/>
            <a:r>
              <a:rPr lang="lt-LT" kern="1400" dirty="0">
                <a:latin typeface="Arial" panose="020B0604020202020204" pitchFamily="34" charset="0"/>
                <a:cs typeface="Arial" panose="020B0604020202020204" pitchFamily="34" charset="0"/>
              </a:rPr>
              <a:t>				               2MW/4 MWh  – </a:t>
            </a:r>
            <a:r>
              <a:rPr lang="lt-LT" b="1" kern="1400" dirty="0">
                <a:latin typeface="Arial" panose="020B0604020202020204" pitchFamily="34" charset="0"/>
                <a:cs typeface="Arial" panose="020B0604020202020204" pitchFamily="34" charset="0"/>
              </a:rPr>
              <a:t>2 000 000,00 Eur</a:t>
            </a:r>
            <a:r>
              <a:rPr lang="lt-LT" kern="1400" dirty="0">
                <a:latin typeface="Arial" panose="020B0604020202020204" pitchFamily="34" charset="0"/>
                <a:cs typeface="Arial" panose="020B0604020202020204" pitchFamily="34" charset="0"/>
              </a:rPr>
              <a:t>.</a:t>
            </a:r>
            <a:endParaRPr lang="x-none" kern="1400" dirty="0">
              <a:latin typeface="Arial" panose="020B0604020202020204" pitchFamily="34" charset="0"/>
              <a:cs typeface="Arial" panose="020B0604020202020204" pitchFamily="34" charset="0"/>
            </a:endParaRPr>
          </a:p>
          <a:p>
            <a:pPr algn="just"/>
            <a:endParaRPr lang="lt-LT" kern="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lt-LT" sz="1400" b="1"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Kamino remontas </a:t>
            </a:r>
            <a:r>
              <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 </a:t>
            </a:r>
            <a:r>
              <a:rPr lang="lt-LT" kern="1400" dirty="0">
                <a:latin typeface="Arial" panose="020B0604020202020204" pitchFamily="34" charset="0"/>
                <a:cs typeface="Arial" panose="020B0604020202020204" pitchFamily="34" charset="0"/>
              </a:rPr>
              <a:t>120 m gelžbetonio kamino remonto darbai. </a:t>
            </a:r>
          </a:p>
          <a:p>
            <a:pPr algn="just"/>
            <a:endParaRPr lang="lt-LT" kern="1400" dirty="0">
              <a:latin typeface="Arial" panose="020B0604020202020204" pitchFamily="34" charset="0"/>
              <a:cs typeface="Arial" panose="020B0604020202020204" pitchFamily="34" charset="0"/>
            </a:endParaRPr>
          </a:p>
          <a:p>
            <a:pPr algn="just"/>
            <a:r>
              <a:rPr lang="lt-LT" kern="1400" dirty="0">
                <a:latin typeface="Arial" panose="020B0604020202020204" pitchFamily="34" charset="0"/>
                <a:cs typeface="Arial" panose="020B0604020202020204" pitchFamily="34" charset="0"/>
              </a:rPr>
              <a:t>	Planuojamos investicijos numatoma kaina –  </a:t>
            </a:r>
            <a:r>
              <a:rPr lang="lt-LT" b="1" kern="1400" dirty="0">
                <a:latin typeface="Arial" panose="020B0604020202020204" pitchFamily="34" charset="0"/>
                <a:cs typeface="Arial" panose="020B0604020202020204" pitchFamily="34" charset="0"/>
              </a:rPr>
              <a:t>40 000 Eur</a:t>
            </a:r>
            <a:r>
              <a:rPr lang="lt-LT" kern="1400" dirty="0">
                <a:latin typeface="Arial" panose="020B0604020202020204" pitchFamily="34" charset="0"/>
                <a:cs typeface="Arial" panose="020B0604020202020204" pitchFamily="34" charset="0"/>
              </a:rPr>
              <a:t>.</a:t>
            </a:r>
            <a:endParaRPr lang="x-none" kern="1400" dirty="0">
              <a:latin typeface="Arial" panose="020B0604020202020204" pitchFamily="34" charset="0"/>
              <a:cs typeface="Arial" panose="020B0604020202020204" pitchFamily="34" charset="0"/>
            </a:endParaRPr>
          </a:p>
          <a:p>
            <a:pPr algn="just"/>
            <a:endParaRPr lang="x-none" kern="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x-none" dirty="0"/>
          </a:p>
        </p:txBody>
      </p:sp>
    </p:spTree>
    <p:extLst>
      <p:ext uri="{BB962C8B-B14F-4D97-AF65-F5344CB8AC3E}">
        <p14:creationId xmlns:p14="http://schemas.microsoft.com/office/powerpoint/2010/main" val="2437739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3"/>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4"/>
          <a:stretch>
            <a:fillRect/>
          </a:stretch>
        </p:blipFill>
        <p:spPr>
          <a:xfrm>
            <a:off x="7912595" y="4523212"/>
            <a:ext cx="901796" cy="290618"/>
          </a:xfrm>
          <a:prstGeom prst="rect">
            <a:avLst/>
          </a:prstGeom>
          <a:pattFill prst="pct5">
            <a:fgClr>
              <a:schemeClr val="bg1"/>
            </a:fgClr>
            <a:bgClr>
              <a:schemeClr val="bg1"/>
            </a:bgClr>
          </a:pattFill>
        </p:spPr>
      </p:pic>
      <p:sp>
        <p:nvSpPr>
          <p:cNvPr id="8" name="TextBox 7">
            <a:extLst>
              <a:ext uri="{FF2B5EF4-FFF2-40B4-BE49-F238E27FC236}">
                <a16:creationId xmlns:a16="http://schemas.microsoft.com/office/drawing/2014/main" xmlns="" id="{1E1BE4EB-C38E-4B46-2AE0-D1FC1667F784}"/>
              </a:ext>
            </a:extLst>
          </p:cNvPr>
          <p:cNvSpPr txBox="1"/>
          <p:nvPr/>
        </p:nvSpPr>
        <p:spPr>
          <a:xfrm>
            <a:off x="393404" y="289939"/>
            <a:ext cx="6390470" cy="1200329"/>
          </a:xfrm>
          <a:prstGeom prst="rect">
            <a:avLst/>
          </a:prstGeom>
          <a:noFill/>
        </p:spPr>
        <p:txBody>
          <a:bodyPr wrap="square">
            <a:spAutoFit/>
          </a:bodyPr>
          <a:lstStyle/>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gamybos įrenginiai Panevėžio rajoninėje katilinėje (RK-1):</a:t>
            </a:r>
          </a:p>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C8E04BE-5A95-042B-85CB-4A84B681F58F}"/>
              </a:ext>
            </a:extLst>
          </p:cNvPr>
          <p:cNvSpPr txBox="1"/>
          <p:nvPr/>
        </p:nvSpPr>
        <p:spPr>
          <a:xfrm>
            <a:off x="393404" y="1329070"/>
            <a:ext cx="8527312" cy="4082656"/>
          </a:xfrm>
          <a:prstGeom prst="rect">
            <a:avLst/>
          </a:prstGeom>
          <a:noFill/>
        </p:spPr>
        <p:txBody>
          <a:bodyPr wrap="square" rtlCol="0">
            <a:spAutoFit/>
          </a:bodyPr>
          <a:lstStyle/>
          <a:p>
            <a:pPr marL="285750" indent="-285750">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Esamų katilų kapitalinis remontas </a:t>
            </a:r>
            <a:r>
              <a:rPr lang="lt-LT"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 </a:t>
            </a:r>
            <a:r>
              <a:rPr lang="lt-LT" kern="1400" dirty="0">
                <a:latin typeface="Arial" panose="020B0604020202020204" pitchFamily="34" charset="0"/>
                <a:cs typeface="Arial" panose="020B0604020202020204" pitchFamily="34" charset="0"/>
              </a:rPr>
              <a:t>naudojamų katilų Nr. 6, Nr. 7 ir Nr. 8, kurie nuo jų įrengimo dar kapitališkai neremontuoti.</a:t>
            </a:r>
          </a:p>
          <a:p>
            <a:endParaRPr lang="lt-LT" kern="1400" dirty="0">
              <a:latin typeface="Arial" panose="020B0604020202020204" pitchFamily="34" charset="0"/>
              <a:cs typeface="Arial" panose="020B0604020202020204" pitchFamily="34" charset="0"/>
            </a:endParaRPr>
          </a:p>
          <a:p>
            <a:r>
              <a:rPr lang="lt-LT" kern="1400" dirty="0">
                <a:latin typeface="Arial" panose="020B0604020202020204" pitchFamily="34" charset="0"/>
                <a:cs typeface="Arial" panose="020B0604020202020204" pitchFamily="34" charset="0"/>
              </a:rPr>
              <a:t>	Planuojamos investicijos numatoma kaina: katilo Nr. 6  ir 7 –  </a:t>
            </a:r>
            <a:r>
              <a:rPr lang="lt-LT" b="1" kern="1400" dirty="0">
                <a:latin typeface="Arial" panose="020B0604020202020204" pitchFamily="34" charset="0"/>
                <a:cs typeface="Arial" panose="020B0604020202020204" pitchFamily="34" charset="0"/>
              </a:rPr>
              <a:t>po</a:t>
            </a:r>
            <a:r>
              <a:rPr lang="lt-LT" kern="1400" dirty="0">
                <a:latin typeface="Arial" panose="020B0604020202020204" pitchFamily="34" charset="0"/>
                <a:cs typeface="Arial" panose="020B0604020202020204" pitchFamily="34" charset="0"/>
              </a:rPr>
              <a:t> </a:t>
            </a:r>
            <a:r>
              <a:rPr lang="lt-LT" b="1" kern="1400" dirty="0">
                <a:latin typeface="Arial" panose="020B0604020202020204" pitchFamily="34" charset="0"/>
                <a:cs typeface="Arial" panose="020B0604020202020204" pitchFamily="34" charset="0"/>
              </a:rPr>
              <a:t>400 000,00 Eur</a:t>
            </a:r>
            <a:r>
              <a:rPr lang="lt-LT" kern="1400" dirty="0">
                <a:latin typeface="Arial" panose="020B0604020202020204" pitchFamily="34" charset="0"/>
                <a:cs typeface="Arial" panose="020B0604020202020204" pitchFamily="34" charset="0"/>
              </a:rPr>
              <a:t>, 	katilo Nr. 8 – </a:t>
            </a:r>
            <a:r>
              <a:rPr lang="lt-LT" b="1" kern="1400" dirty="0">
                <a:latin typeface="Arial" panose="020B0604020202020204" pitchFamily="34" charset="0"/>
                <a:cs typeface="Arial" panose="020B0604020202020204" pitchFamily="34" charset="0"/>
              </a:rPr>
              <a:t>600 000,00 Eur</a:t>
            </a:r>
            <a:r>
              <a:rPr lang="lt-LT" kern="1400" dirty="0">
                <a:latin typeface="Arial" panose="020B0604020202020204" pitchFamily="34" charset="0"/>
                <a:cs typeface="Arial" panose="020B0604020202020204" pitchFamily="34" charset="0"/>
              </a:rPr>
              <a:t>.</a:t>
            </a:r>
            <a:endParaRPr lang="x-none" kern="1400" dirty="0">
              <a:latin typeface="Arial" panose="020B0604020202020204" pitchFamily="34" charset="0"/>
              <a:cs typeface="Arial" panose="020B0604020202020204" pitchFamily="34" charset="0"/>
            </a:endParaRPr>
          </a:p>
          <a:p>
            <a:endParaRPr lang="lt-LT" b="1" kern="1400" dirty="0">
              <a:solidFill>
                <a:srgbClr val="192C5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Absorbcinis šilumos siurblys  - </a:t>
            </a:r>
            <a:r>
              <a:rPr lang="lt-LT" kern="1400" dirty="0">
                <a:latin typeface="Arial" panose="020B0604020202020204" pitchFamily="34" charset="0"/>
                <a:cs typeface="Arial" panose="020B0604020202020204" pitchFamily="34" charset="0"/>
              </a:rPr>
              <a:t>absorbcinio šilumos siurblio pajungimas prie esamų įrenginių, katilo Nr. 8 ir </a:t>
            </a:r>
            <a:r>
              <a:rPr lang="lt-LT" kern="1400" dirty="0" err="1">
                <a:latin typeface="Arial" panose="020B0604020202020204" pitchFamily="34" charset="0"/>
                <a:cs typeface="Arial" panose="020B0604020202020204" pitchFamily="34" charset="0"/>
              </a:rPr>
              <a:t>Nr</a:t>
            </a:r>
            <a:r>
              <a:rPr lang="lt-LT" kern="1400" dirty="0">
                <a:latin typeface="Arial" panose="020B0604020202020204" pitchFamily="34" charset="0"/>
                <a:cs typeface="Arial" panose="020B0604020202020204" pitchFamily="34" charset="0"/>
              </a:rPr>
              <a:t> 9 su DKE</a:t>
            </a:r>
            <a:r>
              <a:rPr lang="x-none" kern="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x-none" kern="1400" dirty="0">
              <a:latin typeface="Arial" panose="020B0604020202020204" pitchFamily="34" charset="0"/>
              <a:cs typeface="Arial" panose="020B0604020202020204" pitchFamily="34" charset="0"/>
            </a:endParaRPr>
          </a:p>
          <a:p>
            <a:pPr algn="just">
              <a:lnSpc>
                <a:spcPct val="115000"/>
              </a:lnSpc>
              <a:spcAft>
                <a:spcPts val="600"/>
              </a:spcAft>
            </a:pPr>
            <a:r>
              <a:rPr lang="lt-LT" kern="1400" dirty="0">
                <a:latin typeface="Arial" panose="020B0604020202020204" pitchFamily="34" charset="0"/>
                <a:cs typeface="Arial" panose="020B0604020202020204" pitchFamily="34" charset="0"/>
              </a:rPr>
              <a:t>	Planuojamos investicijos numatoma kaina:  </a:t>
            </a:r>
            <a:r>
              <a:rPr lang="lt-LT" b="1" kern="1400" dirty="0">
                <a:latin typeface="Arial" panose="020B0604020202020204" pitchFamily="34" charset="0"/>
                <a:cs typeface="Arial" panose="020B0604020202020204" pitchFamily="34" charset="0"/>
              </a:rPr>
              <a:t>1 200 000,00 Eur.</a:t>
            </a:r>
            <a:endParaRPr lang="x-none" b="1" kern="1400" dirty="0">
              <a:latin typeface="Arial" panose="020B0604020202020204" pitchFamily="34" charset="0"/>
              <a:cs typeface="Arial" panose="020B0604020202020204" pitchFamily="34" charset="0"/>
            </a:endParaRPr>
          </a:p>
          <a:p>
            <a:pPr algn="just">
              <a:lnSpc>
                <a:spcPct val="115000"/>
              </a:lnSpc>
              <a:spcAft>
                <a:spcPts val="600"/>
              </a:spcAft>
            </a:pPr>
            <a:r>
              <a:rPr lang="lt-LT" kern="1400" dirty="0">
                <a:latin typeface="Arial" panose="020B0604020202020204" pitchFamily="34" charset="0"/>
                <a:cs typeface="Arial" panose="020B0604020202020204" pitchFamily="34" charset="0"/>
              </a:rPr>
              <a:t>	 Šios įrangos įsigijimui planuojama ES parama  - </a:t>
            </a:r>
            <a:r>
              <a:rPr lang="lt-LT" b="1" kern="1400" dirty="0">
                <a:latin typeface="Arial" panose="020B0604020202020204" pitchFamily="34" charset="0"/>
                <a:cs typeface="Arial" panose="020B0604020202020204" pitchFamily="34" charset="0"/>
              </a:rPr>
              <a:t>240 000,00 Eur. </a:t>
            </a:r>
          </a:p>
          <a:p>
            <a:pPr algn="just">
              <a:lnSpc>
                <a:spcPct val="115000"/>
              </a:lnSpc>
              <a:spcAft>
                <a:spcPts val="600"/>
              </a:spcAft>
            </a:pPr>
            <a:endParaRPr lang="lt-LT" kern="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lt-LT" sz="1400" b="1"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Kamino remontas </a:t>
            </a:r>
            <a:r>
              <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rPr>
              <a:t>- </a:t>
            </a:r>
            <a:r>
              <a:rPr lang="lt-LT" kern="1400" dirty="0">
                <a:latin typeface="Arial" panose="020B0604020202020204" pitchFamily="34" charset="0"/>
                <a:cs typeface="Arial" panose="020B0604020202020204" pitchFamily="34" charset="0"/>
              </a:rPr>
              <a:t>100 m gelžbetonio kamino remonto darbai. </a:t>
            </a:r>
          </a:p>
          <a:p>
            <a:r>
              <a:rPr lang="lt-LT" kern="1400" dirty="0">
                <a:latin typeface="Arial" panose="020B0604020202020204" pitchFamily="34" charset="0"/>
                <a:cs typeface="Arial" panose="020B0604020202020204" pitchFamily="34" charset="0"/>
              </a:rPr>
              <a:t>	Planuojamos investicijos numatoma kaina –  </a:t>
            </a:r>
            <a:r>
              <a:rPr lang="lt-LT" b="1" kern="1400" dirty="0">
                <a:latin typeface="Arial" panose="020B0604020202020204" pitchFamily="34" charset="0"/>
                <a:cs typeface="Arial" panose="020B0604020202020204" pitchFamily="34" charset="0"/>
              </a:rPr>
              <a:t>40 000 Eur</a:t>
            </a:r>
            <a:r>
              <a:rPr lang="lt-LT" kern="1400" dirty="0">
                <a:latin typeface="Arial" panose="020B0604020202020204" pitchFamily="34" charset="0"/>
                <a:cs typeface="Arial" panose="020B0604020202020204" pitchFamily="34" charset="0"/>
              </a:rPr>
              <a:t>.</a:t>
            </a:r>
            <a:endParaRPr lang="x-none" kern="1400" dirty="0">
              <a:latin typeface="Arial" panose="020B0604020202020204" pitchFamily="34" charset="0"/>
              <a:cs typeface="Arial" panose="020B0604020202020204" pitchFamily="34" charset="0"/>
            </a:endParaRPr>
          </a:p>
          <a:p>
            <a:endParaRPr lang="x-none" kern="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endParaRPr>
          </a:p>
          <a:p>
            <a:endParaRPr lang="x-none" dirty="0"/>
          </a:p>
        </p:txBody>
      </p:sp>
    </p:spTree>
    <p:extLst>
      <p:ext uri="{BB962C8B-B14F-4D97-AF65-F5344CB8AC3E}">
        <p14:creationId xmlns:p14="http://schemas.microsoft.com/office/powerpoint/2010/main" val="3396698390"/>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5161271-B58B-4CDA-48D3-04B5F93AFFDC}"/>
              </a:ext>
            </a:extLst>
          </p:cNvPr>
          <p:cNvPicPr>
            <a:picLocks noChangeAspect="1"/>
          </p:cNvPicPr>
          <p:nvPr/>
        </p:nvPicPr>
        <p:blipFill>
          <a:blip r:embed="rId4"/>
          <a:stretch>
            <a:fillRect/>
          </a:stretch>
        </p:blipFill>
        <p:spPr>
          <a:xfrm>
            <a:off x="7949839" y="4597788"/>
            <a:ext cx="872747" cy="268009"/>
          </a:xfrm>
          <a:prstGeom prst="rect">
            <a:avLst/>
          </a:prstGeom>
          <a:solidFill>
            <a:schemeClr val="bg1"/>
          </a:solidFill>
        </p:spPr>
      </p:pic>
      <p:pic>
        <p:nvPicPr>
          <p:cNvPr id="10" name="image17.png">
            <a:extLst>
              <a:ext uri="{FF2B5EF4-FFF2-40B4-BE49-F238E27FC236}">
                <a16:creationId xmlns:a16="http://schemas.microsoft.com/office/drawing/2014/main" xmlns="" id="{8466EC17-153C-D5AB-70FA-CB94B8C100D3}"/>
              </a:ext>
            </a:extLst>
          </p:cNvPr>
          <p:cNvPicPr/>
          <p:nvPr/>
        </p:nvPicPr>
        <p:blipFill>
          <a:blip r:embed="rId5"/>
          <a:srcRect/>
          <a:stretch>
            <a:fillRect/>
          </a:stretch>
        </p:blipFill>
        <p:spPr>
          <a:xfrm>
            <a:off x="6859979" y="341650"/>
            <a:ext cx="1766262" cy="662151"/>
          </a:xfrm>
          <a:prstGeom prst="rect">
            <a:avLst/>
          </a:prstGeom>
          <a:ln/>
        </p:spPr>
      </p:pic>
      <p:graphicFrame>
        <p:nvGraphicFramePr>
          <p:cNvPr id="11" name="Object 10">
            <a:extLst>
              <a:ext uri="{FF2B5EF4-FFF2-40B4-BE49-F238E27FC236}">
                <a16:creationId xmlns:a16="http://schemas.microsoft.com/office/drawing/2014/main" xmlns="" id="{59A19C69-CFFD-E78F-3B92-45EA09AAF5E8}"/>
              </a:ext>
            </a:extLst>
          </p:cNvPr>
          <p:cNvGraphicFramePr>
            <a:graphicFrameLocks noChangeAspect="1"/>
          </p:cNvGraphicFramePr>
          <p:nvPr>
            <p:extLst>
              <p:ext uri="{D42A27DB-BD31-4B8C-83A1-F6EECF244321}">
                <p14:modId xmlns:p14="http://schemas.microsoft.com/office/powerpoint/2010/main" val="4000200784"/>
              </p:ext>
            </p:extLst>
          </p:nvPr>
        </p:nvGraphicFramePr>
        <p:xfrm>
          <a:off x="438373" y="238882"/>
          <a:ext cx="5489637" cy="4562968"/>
        </p:xfrm>
        <a:graphic>
          <a:graphicData uri="http://schemas.openxmlformats.org/presentationml/2006/ole">
            <mc:AlternateContent xmlns:mc="http://schemas.openxmlformats.org/markup-compatibility/2006">
              <mc:Choice xmlns:v="urn:schemas-microsoft-com:vml" Requires="v">
                <p:oleObj spid="_x0000_s2050" name="Document" r:id="rId7" imgW="5943600" imgH="4940300" progId="Word.Document.12">
                  <p:embed/>
                </p:oleObj>
              </mc:Choice>
              <mc:Fallback>
                <p:oleObj name="Document" r:id="rId7" imgW="5943600" imgH="4940300" progId="Word.Document.12">
                  <p:embed/>
                  <p:pic>
                    <p:nvPicPr>
                      <p:cNvPr id="0" name=""/>
                      <p:cNvPicPr/>
                      <p:nvPr/>
                    </p:nvPicPr>
                    <p:blipFill>
                      <a:blip r:embed="rId8"/>
                      <a:stretch>
                        <a:fillRect/>
                      </a:stretch>
                    </p:blipFill>
                    <p:spPr>
                      <a:xfrm>
                        <a:off x="438373" y="238882"/>
                        <a:ext cx="5489637" cy="4562968"/>
                      </a:xfrm>
                      <a:prstGeom prst="rect">
                        <a:avLst/>
                      </a:prstGeom>
                      <a:solidFill>
                        <a:schemeClr val="bg1"/>
                      </a:solidFill>
                    </p:spPr>
                  </p:pic>
                </p:oleObj>
              </mc:Fallback>
            </mc:AlternateContent>
          </a:graphicData>
        </a:graphic>
      </p:graphicFrame>
      <p:sp>
        <p:nvSpPr>
          <p:cNvPr id="12" name="TextBox 11">
            <a:extLst>
              <a:ext uri="{FF2B5EF4-FFF2-40B4-BE49-F238E27FC236}">
                <a16:creationId xmlns:a16="http://schemas.microsoft.com/office/drawing/2014/main" xmlns="" id="{93EA8A23-30DB-7D3F-6A5A-734093768D2D}"/>
              </a:ext>
            </a:extLst>
          </p:cNvPr>
          <p:cNvSpPr txBox="1"/>
          <p:nvPr/>
        </p:nvSpPr>
        <p:spPr>
          <a:xfrm>
            <a:off x="6390167" y="1329070"/>
            <a:ext cx="2315460" cy="954107"/>
          </a:xfrm>
          <a:prstGeom prst="rect">
            <a:avLst/>
          </a:prstGeom>
          <a:solidFill>
            <a:schemeClr val="bg1"/>
          </a:solidFill>
        </p:spPr>
        <p:txBody>
          <a:bodyPr wrap="square" rtlCol="0">
            <a:spAutoFit/>
          </a:bodyPr>
          <a:lstStyle/>
          <a:p>
            <a:r>
              <a:rPr lang="x-none" dirty="0"/>
              <a:t>Numatytos šilumos gamybos investicijos padarys teigiamą įtaką šilumos gamybai kainai</a:t>
            </a:r>
          </a:p>
        </p:txBody>
      </p:sp>
    </p:spTree>
    <p:extLst>
      <p:ext uri="{BB962C8B-B14F-4D97-AF65-F5344CB8AC3E}">
        <p14:creationId xmlns:p14="http://schemas.microsoft.com/office/powerpoint/2010/main" val="2250377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8" name="TextBox 7">
            <a:extLst>
              <a:ext uri="{FF2B5EF4-FFF2-40B4-BE49-F238E27FC236}">
                <a16:creationId xmlns:a16="http://schemas.microsoft.com/office/drawing/2014/main" xmlns="" id="{1E1BE4EB-C38E-4B46-2AE0-D1FC1667F784}"/>
              </a:ext>
            </a:extLst>
          </p:cNvPr>
          <p:cNvSpPr txBox="1"/>
          <p:nvPr/>
        </p:nvSpPr>
        <p:spPr>
          <a:xfrm>
            <a:off x="393404" y="289939"/>
            <a:ext cx="6390470" cy="1200329"/>
          </a:xfrm>
          <a:prstGeom prst="rect">
            <a:avLst/>
          </a:prstGeom>
          <a:noFill/>
        </p:spPr>
        <p:txBody>
          <a:bodyPr wrap="square">
            <a:spAutoFit/>
          </a:bodyPr>
          <a:lstStyle/>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gamybos įrenginiai Panevėžio miesto mažosios katilinės:</a:t>
            </a:r>
          </a:p>
          <a:p>
            <a:pPr>
              <a:buClr>
                <a:schemeClr val="dk1"/>
              </a:buClr>
              <a:buSzPts val="1100"/>
            </a:pPr>
            <a:endParaRPr lang="lt-LT" sz="1800" b="1" dirty="0">
              <a:solidFill>
                <a:srgbClr val="185E9D"/>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CC8E04BE-5A95-042B-85CB-4A84B681F58F}"/>
              </a:ext>
            </a:extLst>
          </p:cNvPr>
          <p:cNvSpPr txBox="1"/>
          <p:nvPr/>
        </p:nvSpPr>
        <p:spPr>
          <a:xfrm>
            <a:off x="393404" y="1574202"/>
            <a:ext cx="8527312" cy="3063916"/>
          </a:xfrm>
          <a:prstGeom prst="rect">
            <a:avLst/>
          </a:prstGeom>
          <a:noFill/>
        </p:spPr>
        <p:txBody>
          <a:bodyPr wrap="square" rtlCol="0">
            <a:spAutoFit/>
          </a:bodyPr>
          <a:lstStyle/>
          <a:p>
            <a:pPr marL="285750" indent="-285750">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Tinklų </a:t>
            </a:r>
            <a:r>
              <a:rPr lang="lt-LT" b="1" dirty="0" err="1">
                <a:solidFill>
                  <a:srgbClr val="192C58"/>
                </a:solidFill>
                <a:latin typeface="Arial" panose="020B0604020202020204" pitchFamily="34" charset="0"/>
                <a:cs typeface="Arial" panose="020B0604020202020204" pitchFamily="34" charset="0"/>
              </a:rPr>
              <a:t>g</a:t>
            </a:r>
            <a:r>
              <a:rPr lang="lt-LT" b="1" dirty="0">
                <a:solidFill>
                  <a:srgbClr val="192C58"/>
                </a:solidFill>
                <a:latin typeface="Arial" panose="020B0604020202020204" pitchFamily="34" charset="0"/>
                <a:cs typeface="Arial" panose="020B0604020202020204" pitchFamily="34" charset="0"/>
              </a:rPr>
              <a:t>. 11 katilinė šilumos </a:t>
            </a:r>
            <a:r>
              <a:rPr lang="lt-LT" b="1" dirty="0" err="1">
                <a:solidFill>
                  <a:srgbClr val="192C58"/>
                </a:solidFill>
                <a:latin typeface="Arial" panose="020B0604020202020204" pitchFamily="34" charset="0"/>
                <a:cs typeface="Arial" panose="020B0604020202020204" pitchFamily="34" charset="0"/>
              </a:rPr>
              <a:t>siurblo</a:t>
            </a:r>
            <a:r>
              <a:rPr lang="lt-LT" b="1" dirty="0">
                <a:solidFill>
                  <a:srgbClr val="192C58"/>
                </a:solidFill>
                <a:latin typeface="Arial" panose="020B0604020202020204" pitchFamily="34" charset="0"/>
                <a:cs typeface="Arial" panose="020B0604020202020204" pitchFamily="34" charset="0"/>
              </a:rPr>
              <a:t> oras vanduo (20 kW)</a:t>
            </a:r>
            <a:r>
              <a:rPr lang="x-none" b="1" dirty="0">
                <a:solidFill>
                  <a:srgbClr val="192C58"/>
                </a:solidFill>
                <a:latin typeface="Arial" panose="020B0604020202020204" pitchFamily="34" charset="0"/>
                <a:cs typeface="Arial" panose="020B0604020202020204" pitchFamily="34" charset="0"/>
              </a:rPr>
              <a:t> įrengimas</a:t>
            </a:r>
            <a:r>
              <a:rPr lang="lt-LT" b="1" dirty="0">
                <a:solidFill>
                  <a:srgbClr val="192C58"/>
                </a:solidFill>
                <a:latin typeface="Arial" panose="020B0604020202020204" pitchFamily="34" charset="0"/>
                <a:cs typeface="Arial" panose="020B0604020202020204" pitchFamily="34" charset="0"/>
              </a:rPr>
              <a:t> </a:t>
            </a:r>
          </a:p>
          <a:p>
            <a:endParaRPr lang="lt-LT" kern="1400" dirty="0">
              <a:latin typeface="Arial" panose="020B0604020202020204" pitchFamily="34" charset="0"/>
              <a:cs typeface="Arial" panose="020B0604020202020204" pitchFamily="34" charset="0"/>
            </a:endParaRPr>
          </a:p>
          <a:p>
            <a:r>
              <a:rPr lang="lt-LT" kern="1400" dirty="0">
                <a:latin typeface="Arial" panose="020B0604020202020204" pitchFamily="34" charset="0"/>
                <a:cs typeface="Arial" panose="020B0604020202020204" pitchFamily="34" charset="0"/>
              </a:rPr>
              <a:t>	Planuojamos investicijos numatoma kaina - </a:t>
            </a:r>
            <a:r>
              <a:rPr lang="lt-LT" b="1" kern="1400" dirty="0">
                <a:latin typeface="Arial" panose="020B0604020202020204" pitchFamily="34" charset="0"/>
                <a:cs typeface="Arial" panose="020B0604020202020204" pitchFamily="34" charset="0"/>
              </a:rPr>
              <a:t>28 682,00 Eur</a:t>
            </a:r>
          </a:p>
          <a:p>
            <a:endParaRPr lang="lt-LT" b="1" kern="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Įmonių </a:t>
            </a:r>
            <a:r>
              <a:rPr lang="lt-LT" b="1" dirty="0" err="1">
                <a:solidFill>
                  <a:srgbClr val="192C58"/>
                </a:solidFill>
                <a:latin typeface="Arial" panose="020B0604020202020204" pitchFamily="34" charset="0"/>
                <a:cs typeface="Arial" panose="020B0604020202020204" pitchFamily="34" charset="0"/>
              </a:rPr>
              <a:t>g</a:t>
            </a:r>
            <a:r>
              <a:rPr lang="lt-LT" b="1" dirty="0">
                <a:solidFill>
                  <a:srgbClr val="192C58"/>
                </a:solidFill>
                <a:latin typeface="Arial" panose="020B0604020202020204" pitchFamily="34" charset="0"/>
                <a:cs typeface="Arial" panose="020B0604020202020204" pitchFamily="34" charset="0"/>
              </a:rPr>
              <a:t>. 19C katilinės 0,16 MW kompresorinio šilumos siurblio įrengimas</a:t>
            </a:r>
            <a:endParaRPr lang="x-none" kern="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x-none" kern="1400" dirty="0">
              <a:latin typeface="Arial" panose="020B0604020202020204" pitchFamily="34" charset="0"/>
              <a:cs typeface="Arial" panose="020B0604020202020204" pitchFamily="34" charset="0"/>
            </a:endParaRPr>
          </a:p>
          <a:p>
            <a:r>
              <a:rPr lang="lt-LT" kern="1400" dirty="0">
                <a:latin typeface="Arial" panose="020B0604020202020204" pitchFamily="34" charset="0"/>
                <a:cs typeface="Arial" panose="020B0604020202020204" pitchFamily="34" charset="0"/>
              </a:rPr>
              <a:t>	Planuojamos investicijos numatoma kaina:  </a:t>
            </a:r>
            <a:r>
              <a:rPr lang="lt-LT" b="1" kern="1400" dirty="0">
                <a:latin typeface="Arial" panose="020B0604020202020204" pitchFamily="34" charset="0"/>
                <a:cs typeface="Arial" panose="020B0604020202020204" pitchFamily="34" charset="0"/>
              </a:rPr>
              <a:t>161 920,00 Eur</a:t>
            </a:r>
            <a:r>
              <a:rPr lang="x-none" b="1" kern="1400" dirty="0">
                <a:latin typeface="Arial" panose="020B0604020202020204" pitchFamily="34" charset="0"/>
                <a:cs typeface="Arial" panose="020B0604020202020204" pitchFamily="34" charset="0"/>
              </a:rPr>
              <a:t> </a:t>
            </a:r>
          </a:p>
          <a:p>
            <a:pPr algn="just">
              <a:lnSpc>
                <a:spcPct val="115000"/>
              </a:lnSpc>
              <a:spcAft>
                <a:spcPts val="600"/>
              </a:spcAft>
            </a:pPr>
            <a:r>
              <a:rPr lang="lt-LT" kern="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lt-LT" b="1" dirty="0">
                <a:solidFill>
                  <a:srgbClr val="192C58"/>
                </a:solidFill>
                <a:latin typeface="Arial" panose="020B0604020202020204" pitchFamily="34" charset="0"/>
                <a:cs typeface="Arial" panose="020B0604020202020204" pitchFamily="34" charset="0"/>
              </a:rPr>
              <a:t>Janonio  </a:t>
            </a:r>
            <a:r>
              <a:rPr lang="lt-LT" b="1" dirty="0" err="1">
                <a:solidFill>
                  <a:srgbClr val="192C58"/>
                </a:solidFill>
                <a:latin typeface="Arial" panose="020B0604020202020204" pitchFamily="34" charset="0"/>
                <a:cs typeface="Arial" panose="020B0604020202020204" pitchFamily="34" charset="0"/>
              </a:rPr>
              <a:t>g</a:t>
            </a:r>
            <a:r>
              <a:rPr lang="lt-LT" b="1" dirty="0">
                <a:solidFill>
                  <a:srgbClr val="192C58"/>
                </a:solidFill>
                <a:latin typeface="Arial" panose="020B0604020202020204" pitchFamily="34" charset="0"/>
                <a:cs typeface="Arial" panose="020B0604020202020204" pitchFamily="34" charset="0"/>
              </a:rPr>
              <a:t>. 7 Panevėžys (AB „Vilniaus duona“) katilinė 1t-2t/</a:t>
            </a:r>
            <a:r>
              <a:rPr lang="lt-LT" b="1" dirty="0" err="1">
                <a:solidFill>
                  <a:srgbClr val="192C58"/>
                </a:solidFill>
                <a:latin typeface="Arial" panose="020B0604020202020204" pitchFamily="34" charset="0"/>
                <a:cs typeface="Arial" panose="020B0604020202020204" pitchFamily="34" charset="0"/>
              </a:rPr>
              <a:t>h</a:t>
            </a:r>
            <a:r>
              <a:rPr lang="lt-LT" b="1" dirty="0">
                <a:solidFill>
                  <a:srgbClr val="192C58"/>
                </a:solidFill>
                <a:latin typeface="Arial" panose="020B0604020202020204" pitchFamily="34" charset="0"/>
                <a:cs typeface="Arial" panose="020B0604020202020204" pitchFamily="34" charset="0"/>
              </a:rPr>
              <a:t> dujinį garo  katilo įrengimas</a:t>
            </a:r>
            <a:r>
              <a:rPr lang="x-none" b="1" dirty="0">
                <a:solidFill>
                  <a:srgbClr val="192C58"/>
                </a:solidFill>
                <a:latin typeface="Arial" panose="020B0604020202020204" pitchFamily="34" charset="0"/>
                <a:cs typeface="Arial" panose="020B0604020202020204" pitchFamily="34" charset="0"/>
              </a:rPr>
              <a:t> </a:t>
            </a:r>
          </a:p>
          <a:p>
            <a:endParaRPr lang="lt-LT" kern="1400" dirty="0">
              <a:solidFill>
                <a:srgbClr val="192C58"/>
              </a:solidFill>
              <a:latin typeface="Arial" panose="020B0604020202020204" pitchFamily="34" charset="0"/>
              <a:cs typeface="Arial" panose="020B0604020202020204" pitchFamily="34" charset="0"/>
            </a:endParaRPr>
          </a:p>
          <a:p>
            <a:r>
              <a:rPr lang="lt-LT" kern="1400" dirty="0">
                <a:latin typeface="Arial" panose="020B0604020202020204" pitchFamily="34" charset="0"/>
                <a:cs typeface="Arial" panose="020B0604020202020204" pitchFamily="34" charset="0"/>
              </a:rPr>
              <a:t>	Planuojamos investicijos numatoma kaina –  </a:t>
            </a:r>
            <a:r>
              <a:rPr lang="lt-LT" b="1" kern="1400" dirty="0">
                <a:latin typeface="Arial" panose="020B0604020202020204" pitchFamily="34" charset="0"/>
                <a:cs typeface="Arial" panose="020B0604020202020204" pitchFamily="34" charset="0"/>
              </a:rPr>
              <a:t>200 000,00 Eur</a:t>
            </a:r>
            <a:r>
              <a:rPr lang="x-none" b="1" kern="1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lt-LT" sz="1400" dirty="0">
              <a:solidFill>
                <a:srgbClr val="192C58"/>
              </a:solidFill>
              <a:effectLst/>
              <a:latin typeface="Arial" panose="020B0604020202020204" pitchFamily="34" charset="0"/>
              <a:ea typeface="Times New Roman" panose="02020603050405020304" pitchFamily="18" charset="0"/>
              <a:cs typeface="Arial" panose="020B0604020202020204" pitchFamily="34" charset="0"/>
            </a:endParaRPr>
          </a:p>
          <a:p>
            <a:endParaRPr lang="x-none" dirty="0"/>
          </a:p>
        </p:txBody>
      </p:sp>
    </p:spTree>
    <p:extLst>
      <p:ext uri="{BB962C8B-B14F-4D97-AF65-F5344CB8AC3E}">
        <p14:creationId xmlns:p14="http://schemas.microsoft.com/office/powerpoint/2010/main" val="403430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3"/>
          <a:srcRect/>
          <a:stretch>
            <a:fillRect/>
          </a:stretch>
        </p:blipFill>
        <p:spPr>
          <a:xfrm>
            <a:off x="6859979" y="341650"/>
            <a:ext cx="1766262" cy="662151"/>
          </a:xfrm>
          <a:prstGeom prst="rect">
            <a:avLst/>
          </a:prstGeom>
          <a:ln/>
        </p:spPr>
      </p:pic>
      <p:sp>
        <p:nvSpPr>
          <p:cNvPr id="3" name="TextBox 2">
            <a:extLst>
              <a:ext uri="{FF2B5EF4-FFF2-40B4-BE49-F238E27FC236}">
                <a16:creationId xmlns:a16="http://schemas.microsoft.com/office/drawing/2014/main" xmlns="" id="{B55A79C4-69CB-F864-7922-8A27BE1226D4}"/>
              </a:ext>
            </a:extLst>
          </p:cNvPr>
          <p:cNvSpPr txBox="1"/>
          <p:nvPr/>
        </p:nvSpPr>
        <p:spPr>
          <a:xfrm>
            <a:off x="770794" y="672725"/>
            <a:ext cx="6286901" cy="369332"/>
          </a:xfrm>
          <a:prstGeom prst="rect">
            <a:avLst/>
          </a:prstGeom>
          <a:noFill/>
        </p:spPr>
        <p:txBody>
          <a:bodyPr wrap="square">
            <a:spAutoFit/>
          </a:bodyPr>
          <a:lstStyle/>
          <a:p>
            <a:r>
              <a:rPr lang="lt-LT" sz="1800" b="1" dirty="0">
                <a:solidFill>
                  <a:schemeClr val="bg1"/>
                </a:solidFill>
                <a:latin typeface="Arial" panose="020B0604020202020204" pitchFamily="34" charset="0"/>
                <a:cs typeface="Arial" panose="020B0604020202020204" pitchFamily="34" charset="0"/>
              </a:rPr>
              <a:t>Panevėžio miesto numatomų investicijų rezultatai:</a:t>
            </a:r>
            <a:endParaRPr lang="x-none" b="1" dirty="0">
              <a:solidFill>
                <a:schemeClr val="bg1"/>
              </a:solidFill>
              <a:latin typeface="+mn-lt"/>
            </a:endParaRPr>
          </a:p>
        </p:txBody>
      </p:sp>
      <p:sp>
        <p:nvSpPr>
          <p:cNvPr id="2" name="TextBox 1">
            <a:extLst>
              <a:ext uri="{FF2B5EF4-FFF2-40B4-BE49-F238E27FC236}">
                <a16:creationId xmlns:a16="http://schemas.microsoft.com/office/drawing/2014/main" xmlns="" id="{1115010E-5708-55DA-8AB5-881D0ACE7CDD}"/>
              </a:ext>
            </a:extLst>
          </p:cNvPr>
          <p:cNvSpPr txBox="1"/>
          <p:nvPr/>
        </p:nvSpPr>
        <p:spPr>
          <a:xfrm>
            <a:off x="504497" y="1219244"/>
            <a:ext cx="8229600" cy="3457998"/>
          </a:xfrm>
          <a:prstGeom prst="rect">
            <a:avLst/>
          </a:prstGeom>
          <a:solidFill>
            <a:srgbClr val="185E9D"/>
          </a:solidFill>
        </p:spPr>
        <p:txBody>
          <a:bodyPr wrap="square" rtlCol="0">
            <a:spAutoFit/>
          </a:bodyPr>
          <a:lstStyle/>
          <a:p>
            <a:pPr marL="285750" indent="-285750" algn="just">
              <a:lnSpc>
                <a:spcPct val="114000"/>
              </a:lnSpc>
              <a:spcBef>
                <a:spcPts val="500"/>
              </a:spcBef>
              <a:spcAft>
                <a:spcPts val="500"/>
              </a:spcAft>
              <a:buClr>
                <a:schemeClr val="bg1"/>
              </a:buClr>
              <a:buFont typeface="Arial" panose="020B0604020202020204" pitchFamily="34" charset="0"/>
              <a:buChar char="•"/>
            </a:pPr>
            <a:r>
              <a:rPr lang="lt-LT" sz="1400" dirty="0">
                <a:solidFill>
                  <a:schemeClr val="bg1"/>
                </a:solidFill>
                <a:effectLst/>
                <a:latin typeface="Arial" panose="020B0604020202020204" pitchFamily="34" charset="0"/>
                <a:ea typeface="Times New Roman" panose="02020603050405020304" pitchFamily="18" charset="0"/>
              </a:rPr>
              <a:t>Pagrindinius sąnaudų pokyčius sudarys kuro įsigijimo energijos gamybai, elektros energijos techninėms reikmėms įsigijimo, nusidėvėjimo ir kitų sąnaudų (remonto, aptarnavimo, eksploatacijos ir kt.) pokytis (padidėjimas/sumažėjimas).</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400" dirty="0">
                <a:solidFill>
                  <a:schemeClr val="bg1"/>
                </a:solidFill>
                <a:latin typeface="Arial" panose="020B0604020202020204" pitchFamily="34" charset="0"/>
              </a:rPr>
              <a:t>Prognozėse numatoma, kad šilumos energijos poreikis mažės dėl demografinių priežasčių, vykdomos pastatų renovacijos, nuostolių sumažėjimo šilumos tinklų rekonstravimo metu, todėl tai turės įtaką šilumos energijos gamybos apimtims investicijų plano laikotarpiu.</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400" dirty="0">
                <a:solidFill>
                  <a:schemeClr val="bg1"/>
                </a:solidFill>
                <a:latin typeface="Arial" panose="020B0604020202020204" pitchFamily="34" charset="0"/>
              </a:rPr>
              <a:t>Investicijų plano įgyvendinimo metu būtų rekonstruoti 33,86 km šilumos tinklų.</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400" dirty="0">
                <a:solidFill>
                  <a:schemeClr val="bg1"/>
                </a:solidFill>
                <a:latin typeface="Arial" panose="020B0604020202020204" pitchFamily="34" charset="0"/>
              </a:rPr>
              <a:t>Bendros investicijos Panevėžio miesto savivaldybės teritorijoje siektų 57,5 mln. EUR. Pagal atliktus skaičiavimus numatytų investicijų įtaka šilumos energijos kainai siektų 0,056-0,418 ct/kWh, jos leistų sumažinti 5,5-5,8 tūkst. tCO2e per metus, o AEI dalis šilumos gamyboje po investicijų padidėtų iki 97 %, todėl šios investicijos leistų įgyvendinti AEI balanso ir siekiamus NENS tikslus. </a:t>
            </a:r>
            <a:endParaRPr lang="x-none" sz="1400" dirty="0">
              <a:solidFill>
                <a:schemeClr val="bg1"/>
              </a:solidFill>
              <a:latin typeface="Arial" panose="020B0604020202020204" pitchFamily="34" charset="0"/>
            </a:endParaRPr>
          </a:p>
          <a:p>
            <a:endParaRPr lang="x-none" dirty="0">
              <a:solidFill>
                <a:schemeClr val="bg1"/>
              </a:solidFill>
            </a:endParaRPr>
          </a:p>
        </p:txBody>
      </p:sp>
      <p:pic>
        <p:nvPicPr>
          <p:cNvPr id="7" name="Picture 6">
            <a:extLst>
              <a:ext uri="{FF2B5EF4-FFF2-40B4-BE49-F238E27FC236}">
                <a16:creationId xmlns:a16="http://schemas.microsoft.com/office/drawing/2014/main" xmlns="" id="{0BD07200-F08F-7504-499F-EA53AD5F4FE4}"/>
              </a:ext>
            </a:extLst>
          </p:cNvPr>
          <p:cNvPicPr>
            <a:picLocks noChangeAspect="1"/>
          </p:cNvPicPr>
          <p:nvPr/>
        </p:nvPicPr>
        <p:blipFill>
          <a:blip r:embed="rId4"/>
          <a:stretch>
            <a:fillRect/>
          </a:stretch>
        </p:blipFill>
        <p:spPr>
          <a:xfrm>
            <a:off x="7949839" y="4597788"/>
            <a:ext cx="872747" cy="268009"/>
          </a:xfrm>
          <a:prstGeom prst="rect">
            <a:avLst/>
          </a:prstGeom>
          <a:solidFill>
            <a:schemeClr val="bg1"/>
          </a:solidFill>
        </p:spPr>
      </p:pic>
    </p:spTree>
    <p:extLst>
      <p:ext uri="{BB962C8B-B14F-4D97-AF65-F5344CB8AC3E}">
        <p14:creationId xmlns:p14="http://schemas.microsoft.com/office/powerpoint/2010/main" val="388525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4"/>
          <p:cNvSpPr txBox="1">
            <a:spLocks noGrp="1"/>
          </p:cNvSpPr>
          <p:nvPr>
            <p:ph type="title"/>
          </p:nvPr>
        </p:nvSpPr>
        <p:spPr>
          <a:xfrm>
            <a:off x="257095" y="146979"/>
            <a:ext cx="4102575" cy="56015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x-none" sz="1800" dirty="0">
                <a:solidFill>
                  <a:srgbClr val="185E9D"/>
                </a:solidFill>
                <a:effectLst/>
                <a:latin typeface="+mj-lt"/>
                <a:ea typeface="Calibri" panose="020F0502020204030204" pitchFamily="34" charset="0"/>
              </a:rPr>
              <a:t>Plano tikslai:</a:t>
            </a:r>
            <a:endParaRPr sz="1800" dirty="0">
              <a:solidFill>
                <a:srgbClr val="185E9D"/>
              </a:solidFill>
              <a:latin typeface="+mj-lt"/>
            </a:endParaRPr>
          </a:p>
        </p:txBody>
      </p:sp>
      <p:sp>
        <p:nvSpPr>
          <p:cNvPr id="5" name="TextBox 4">
            <a:extLst>
              <a:ext uri="{FF2B5EF4-FFF2-40B4-BE49-F238E27FC236}">
                <a16:creationId xmlns:a16="http://schemas.microsoft.com/office/drawing/2014/main" xmlns="" id="{CA2C29F8-2AC4-D258-9C4F-9A5D01498E1F}"/>
              </a:ext>
            </a:extLst>
          </p:cNvPr>
          <p:cNvSpPr txBox="1"/>
          <p:nvPr/>
        </p:nvSpPr>
        <p:spPr>
          <a:xfrm>
            <a:off x="257095" y="873004"/>
            <a:ext cx="4437657" cy="3785652"/>
          </a:xfrm>
          <a:prstGeom prst="rect">
            <a:avLst/>
          </a:prstGeom>
          <a:noFill/>
        </p:spPr>
        <p:txBody>
          <a:bodyPr wrap="square">
            <a:spAutoFit/>
          </a:bodyPr>
          <a:lstStyle/>
          <a:p>
            <a:pPr algn="just"/>
            <a:r>
              <a:rPr lang="lt-LT" sz="1600" dirty="0">
                <a:latin typeface="Arial" panose="020B0604020202020204" pitchFamily="34" charset="0"/>
                <a:ea typeface="Arial" panose="020B0604020202020204" pitchFamily="34" charset="0"/>
              </a:rPr>
              <a:t>N</a:t>
            </a:r>
            <a:r>
              <a:rPr lang="lt-LT" sz="1600" dirty="0">
                <a:effectLst/>
                <a:latin typeface="Arial" panose="020B0604020202020204" pitchFamily="34" charset="0"/>
                <a:ea typeface="Arial" panose="020B0604020202020204" pitchFamily="34" charset="0"/>
              </a:rPr>
              <a:t>umatyti poveikio rodikliais pagrįstas šilumos </a:t>
            </a:r>
            <a:r>
              <a:rPr lang="lt-LT" sz="1600" b="1" dirty="0">
                <a:effectLst/>
                <a:latin typeface="Arial" panose="020B0604020202020204" pitchFamily="34" charset="0"/>
                <a:ea typeface="Arial" panose="020B0604020202020204" pitchFamily="34" charset="0"/>
              </a:rPr>
              <a:t>tiekimo patikimumo didinimo</a:t>
            </a:r>
            <a:r>
              <a:rPr lang="lt-LT" sz="1600" dirty="0">
                <a:effectLst/>
                <a:latin typeface="Arial" panose="020B0604020202020204" pitchFamily="34" charset="0"/>
                <a:ea typeface="Arial" panose="020B0604020202020204" pitchFamily="34" charset="0"/>
              </a:rPr>
              <a:t>, </a:t>
            </a:r>
            <a:r>
              <a:rPr lang="lt-LT" sz="1600" b="1" dirty="0">
                <a:effectLst/>
                <a:latin typeface="Arial" panose="020B0604020202020204" pitchFamily="34" charset="0"/>
                <a:ea typeface="Arial" panose="020B0604020202020204" pitchFamily="34" charset="0"/>
              </a:rPr>
              <a:t>paslaugų kokybės gerinimo</a:t>
            </a:r>
            <a:r>
              <a:rPr lang="lt-LT" sz="1600" dirty="0">
                <a:effectLst/>
                <a:latin typeface="Arial" panose="020B0604020202020204" pitchFamily="34" charset="0"/>
                <a:ea typeface="Arial" panose="020B0604020202020204" pitchFamily="34" charset="0"/>
              </a:rPr>
              <a:t> ir </a:t>
            </a:r>
            <a:r>
              <a:rPr lang="lt-LT" sz="1600" b="1" dirty="0">
                <a:effectLst/>
                <a:latin typeface="Arial" panose="020B0604020202020204" pitchFamily="34" charset="0"/>
                <a:ea typeface="Arial" panose="020B0604020202020204" pitchFamily="34" charset="0"/>
              </a:rPr>
              <a:t>šilumos tiekimo sistemos optimizavimo</a:t>
            </a:r>
            <a:r>
              <a:rPr lang="lt-LT" sz="1600" dirty="0">
                <a:effectLst/>
                <a:latin typeface="Arial" panose="020B0604020202020204" pitchFamily="34" charset="0"/>
                <a:ea typeface="Arial" panose="020B0604020202020204" pitchFamily="34" charset="0"/>
              </a:rPr>
              <a:t> PRIEMONES, užtikrinančias Bendrovės veiklos ir tvarios plėtros perspektyvą, tenkinant vartotojų šilumos poreikius vartotojams pagrįstomis būtinosiomis sąnaudomis ir neviršijant leidžiamo neigiamo poveikio aplinkai, </a:t>
            </a:r>
            <a:r>
              <a:rPr lang="lt-LT" sz="1600" dirty="0" err="1">
                <a:effectLst/>
                <a:latin typeface="Arial" panose="020B0604020202020204" pitchFamily="34" charset="0"/>
                <a:ea typeface="Arial" panose="020B0604020202020204" pitchFamily="34" charset="0"/>
              </a:rPr>
              <a:t>t.y</a:t>
            </a:r>
            <a:r>
              <a:rPr lang="lt-LT" sz="1600" dirty="0">
                <a:effectLst/>
                <a:latin typeface="Arial" panose="020B0604020202020204" pitchFamily="34" charset="0"/>
                <a:ea typeface="Arial" panose="020B0604020202020204" pitchFamily="34" charset="0"/>
              </a:rPr>
              <a:t>. </a:t>
            </a:r>
            <a:r>
              <a:rPr lang="lt-LT" sz="1600" b="1" dirty="0">
                <a:effectLst/>
                <a:latin typeface="Arial" panose="020B0604020202020204" pitchFamily="34" charset="0"/>
                <a:ea typeface="Arial" panose="020B0604020202020204" pitchFamily="34" charset="0"/>
              </a:rPr>
              <a:t>mažinant anglies dioksido išmetimą</a:t>
            </a:r>
            <a:r>
              <a:rPr lang="lt-LT" sz="1600" dirty="0">
                <a:effectLst/>
                <a:latin typeface="Arial" panose="020B0604020202020204" pitchFamily="34" charset="0"/>
                <a:ea typeface="Arial" panose="020B0604020202020204" pitchFamily="34" charset="0"/>
              </a:rPr>
              <a:t>, taip pat </a:t>
            </a:r>
            <a:r>
              <a:rPr lang="lt-LT" sz="1600" b="1" dirty="0">
                <a:effectLst/>
                <a:latin typeface="Arial" panose="020B0604020202020204" pitchFamily="34" charset="0"/>
                <a:ea typeface="Arial" panose="020B0604020202020204" pitchFamily="34" charset="0"/>
              </a:rPr>
              <a:t>didinant atsinaujinančių energijos šaltinių naudojimą</a:t>
            </a:r>
            <a:r>
              <a:rPr lang="lt-LT" sz="1600" dirty="0">
                <a:effectLst/>
                <a:latin typeface="Arial" panose="020B0604020202020204" pitchFamily="34" charset="0"/>
                <a:ea typeface="Arial" panose="020B0604020202020204" pitchFamily="34" charset="0"/>
              </a:rPr>
              <a:t> ir </a:t>
            </a:r>
            <a:r>
              <a:rPr lang="lt-LT" sz="1600" b="1" dirty="0">
                <a:effectLst/>
                <a:latin typeface="Arial" panose="020B0604020202020204" pitchFamily="34" charset="0"/>
                <a:ea typeface="Arial" panose="020B0604020202020204" pitchFamily="34" charset="0"/>
              </a:rPr>
              <a:t>efektyvumą šilumos gamyboje</a:t>
            </a:r>
            <a:r>
              <a:rPr lang="lt-LT" sz="1600" dirty="0">
                <a:effectLst/>
                <a:latin typeface="Arial" panose="020B0604020202020204" pitchFamily="34" charset="0"/>
                <a:ea typeface="Arial" panose="020B0604020202020204" pitchFamily="34" charset="0"/>
              </a:rPr>
              <a:t>, </a:t>
            </a:r>
            <a:r>
              <a:rPr lang="lt-LT" sz="1600" b="1" dirty="0">
                <a:effectLst/>
                <a:latin typeface="Arial" panose="020B0604020202020204" pitchFamily="34" charset="0"/>
                <a:ea typeface="Arial" panose="020B0604020202020204" pitchFamily="34" charset="0"/>
              </a:rPr>
              <a:t>mažinant šilumos suvartojimą ir </a:t>
            </a:r>
            <a:r>
              <a:rPr lang="lt-LT" sz="1600" b="1" dirty="0">
                <a:latin typeface="Arial" panose="020B0604020202020204" pitchFamily="34" charset="0"/>
              </a:rPr>
              <a:t>nuostolius</a:t>
            </a:r>
            <a:r>
              <a:rPr lang="x-none" sz="1600" b="1" dirty="0">
                <a:latin typeface="Arial" panose="020B0604020202020204" pitchFamily="34" charset="0"/>
              </a:rPr>
              <a:t>.</a:t>
            </a:r>
          </a:p>
          <a:p>
            <a:pPr algn="just"/>
            <a:endParaRPr lang="x-none" sz="1600" b="1" dirty="0">
              <a:latin typeface="Arial" panose="020B0604020202020204" pitchFamily="34" charset="0"/>
            </a:endParaRPr>
          </a:p>
          <a:p>
            <a:pPr algn="just"/>
            <a:endParaRPr lang="x-none" sz="1600" b="1" dirty="0">
              <a:latin typeface="Arial" panose="020B0604020202020204" pitchFamily="34" charset="0"/>
              <a:sym typeface="Roboto"/>
            </a:endParaRPr>
          </a:p>
        </p:txBody>
      </p:sp>
      <p:pic>
        <p:nvPicPr>
          <p:cNvPr id="6" name="Picture 5">
            <a:extLst>
              <a:ext uri="{FF2B5EF4-FFF2-40B4-BE49-F238E27FC236}">
                <a16:creationId xmlns:a16="http://schemas.microsoft.com/office/drawing/2014/main" xmlns="" id="{6081F672-38B3-109C-F9B9-26E1C3959499}"/>
              </a:ext>
            </a:extLst>
          </p:cNvPr>
          <p:cNvPicPr>
            <a:picLocks noChangeAspect="1"/>
          </p:cNvPicPr>
          <p:nvPr/>
        </p:nvPicPr>
        <p:blipFill>
          <a:blip r:embed="rId3"/>
          <a:stretch>
            <a:fillRect/>
          </a:stretch>
        </p:blipFill>
        <p:spPr>
          <a:xfrm>
            <a:off x="4918962" y="873004"/>
            <a:ext cx="3967943" cy="3107782"/>
          </a:xfrm>
          <a:prstGeom prst="rect">
            <a:avLst/>
          </a:prstGeom>
        </p:spPr>
      </p:pic>
      <p:pic>
        <p:nvPicPr>
          <p:cNvPr id="8" name="image17.png">
            <a:extLst>
              <a:ext uri="{FF2B5EF4-FFF2-40B4-BE49-F238E27FC236}">
                <a16:creationId xmlns:a16="http://schemas.microsoft.com/office/drawing/2014/main" xmlns="" id="{56F61EB0-B685-743F-4198-C0E5563BB9D2}"/>
              </a:ext>
            </a:extLst>
          </p:cNvPr>
          <p:cNvPicPr/>
          <p:nvPr/>
        </p:nvPicPr>
        <p:blipFill>
          <a:blip r:embed="rId4"/>
          <a:srcRect/>
          <a:stretch>
            <a:fillRect/>
          </a:stretch>
        </p:blipFill>
        <p:spPr>
          <a:xfrm>
            <a:off x="7120643" y="146979"/>
            <a:ext cx="1766262" cy="662151"/>
          </a:xfrm>
          <a:prstGeom prst="rect">
            <a:avLst/>
          </a:prstGeom>
          <a:ln/>
        </p:spPr>
      </p:pic>
      <p:pic>
        <p:nvPicPr>
          <p:cNvPr id="2" name="Picture 1">
            <a:extLst>
              <a:ext uri="{FF2B5EF4-FFF2-40B4-BE49-F238E27FC236}">
                <a16:creationId xmlns:a16="http://schemas.microsoft.com/office/drawing/2014/main" xmlns="" id="{D8BD26D3-606C-D32F-5195-4328B1BE614D}"/>
              </a:ext>
            </a:extLst>
          </p:cNvPr>
          <p:cNvPicPr>
            <a:picLocks noChangeAspect="1"/>
          </p:cNvPicPr>
          <p:nvPr/>
        </p:nvPicPr>
        <p:blipFill>
          <a:blip r:embed="rId5"/>
          <a:stretch>
            <a:fillRect/>
          </a:stretch>
        </p:blipFill>
        <p:spPr>
          <a:xfrm>
            <a:off x="7906924" y="4519244"/>
            <a:ext cx="901796" cy="290618"/>
          </a:xfrm>
          <a:prstGeom prst="rect">
            <a:avLst/>
          </a:prstGeom>
          <a:pattFill prst="pct5">
            <a:fgClr>
              <a:schemeClr val="bg1"/>
            </a:fgClr>
            <a:bgClr>
              <a:schemeClr val="bg1"/>
            </a:bgClr>
          </a:patt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143530"/>
            <a:ext cx="1766262" cy="662151"/>
          </a:xfrm>
          <a:prstGeom prst="rect">
            <a:avLst/>
          </a:prstGeom>
          <a:ln/>
        </p:spPr>
      </p:pic>
      <p:pic>
        <p:nvPicPr>
          <p:cNvPr id="15" name="Picture 14">
            <a:extLst>
              <a:ext uri="{FF2B5EF4-FFF2-40B4-BE49-F238E27FC236}">
                <a16:creationId xmlns:a16="http://schemas.microsoft.com/office/drawing/2014/main" xmlns="" id="{324A9AA8-1826-799E-9A78-2F6C68DC8007}"/>
              </a:ext>
            </a:extLst>
          </p:cNvPr>
          <p:cNvPicPr>
            <a:picLocks noChangeAspect="1"/>
          </p:cNvPicPr>
          <p:nvPr/>
        </p:nvPicPr>
        <p:blipFill>
          <a:blip r:embed="rId3"/>
          <a:stretch>
            <a:fillRect/>
          </a:stretch>
        </p:blipFill>
        <p:spPr>
          <a:xfrm>
            <a:off x="685800" y="994867"/>
            <a:ext cx="7772400" cy="2159433"/>
          </a:xfrm>
          <a:prstGeom prst="rect">
            <a:avLst/>
          </a:prstGeom>
        </p:spPr>
      </p:pic>
      <p:pic>
        <p:nvPicPr>
          <p:cNvPr id="18" name="Picture 17">
            <a:extLst>
              <a:ext uri="{FF2B5EF4-FFF2-40B4-BE49-F238E27FC236}">
                <a16:creationId xmlns:a16="http://schemas.microsoft.com/office/drawing/2014/main" xmlns="" id="{2E190DFA-6CC4-1D0E-2983-1168D1C58435}"/>
              </a:ext>
            </a:extLst>
          </p:cNvPr>
          <p:cNvPicPr>
            <a:picLocks noChangeAspect="1"/>
          </p:cNvPicPr>
          <p:nvPr/>
        </p:nvPicPr>
        <p:blipFill>
          <a:blip r:embed="rId4"/>
          <a:stretch>
            <a:fillRect/>
          </a:stretch>
        </p:blipFill>
        <p:spPr>
          <a:xfrm>
            <a:off x="685800" y="3543635"/>
            <a:ext cx="7772400" cy="1456335"/>
          </a:xfrm>
          <a:prstGeom prst="rect">
            <a:avLst/>
          </a:prstGeom>
        </p:spPr>
      </p:pic>
      <p:sp>
        <p:nvSpPr>
          <p:cNvPr id="20" name="TextBox 19">
            <a:extLst>
              <a:ext uri="{FF2B5EF4-FFF2-40B4-BE49-F238E27FC236}">
                <a16:creationId xmlns:a16="http://schemas.microsoft.com/office/drawing/2014/main" xmlns="" id="{7C7930EB-5E9A-8C73-B4DD-9EB624C7976F}"/>
              </a:ext>
            </a:extLst>
          </p:cNvPr>
          <p:cNvSpPr txBox="1"/>
          <p:nvPr/>
        </p:nvSpPr>
        <p:spPr>
          <a:xfrm>
            <a:off x="609600" y="644973"/>
            <a:ext cx="5104282" cy="307777"/>
          </a:xfrm>
          <a:prstGeom prst="rect">
            <a:avLst/>
          </a:prstGeom>
          <a:noFill/>
        </p:spPr>
        <p:txBody>
          <a:bodyPr wrap="none" rtlCol="0">
            <a:spAutoFit/>
          </a:bodyPr>
          <a:lstStyle/>
          <a:p>
            <a:r>
              <a:rPr lang="lt-LT" b="1" dirty="0">
                <a:solidFill>
                  <a:srgbClr val="185E9D"/>
                </a:solidFill>
                <a:effectLst/>
                <a:latin typeface="+mn-lt"/>
                <a:ea typeface="Times New Roman" panose="02020603050405020304" pitchFamily="18" charset="0"/>
              </a:rPr>
              <a:t>Planuojamos investicijos (Panevėžio miesto savivaldybė)</a:t>
            </a:r>
            <a:r>
              <a:rPr lang="x-none" b="1" dirty="0">
                <a:solidFill>
                  <a:srgbClr val="185E9D"/>
                </a:solidFill>
                <a:effectLst/>
                <a:latin typeface="+mn-lt"/>
              </a:rPr>
              <a:t> </a:t>
            </a:r>
            <a:endParaRPr lang="x-none" b="1" dirty="0">
              <a:solidFill>
                <a:srgbClr val="185E9D"/>
              </a:solidFill>
              <a:latin typeface="+mn-lt"/>
            </a:endParaRPr>
          </a:p>
        </p:txBody>
      </p:sp>
      <p:sp>
        <p:nvSpPr>
          <p:cNvPr id="21" name="TextBox 20">
            <a:extLst>
              <a:ext uri="{FF2B5EF4-FFF2-40B4-BE49-F238E27FC236}">
                <a16:creationId xmlns:a16="http://schemas.microsoft.com/office/drawing/2014/main" xmlns="" id="{1D491328-C11F-D710-53BD-508C7E943AEB}"/>
              </a:ext>
            </a:extLst>
          </p:cNvPr>
          <p:cNvSpPr txBox="1"/>
          <p:nvPr/>
        </p:nvSpPr>
        <p:spPr>
          <a:xfrm>
            <a:off x="609600" y="3238534"/>
            <a:ext cx="8414483" cy="523220"/>
          </a:xfrm>
          <a:prstGeom prst="rect">
            <a:avLst/>
          </a:prstGeom>
          <a:noFill/>
        </p:spPr>
        <p:txBody>
          <a:bodyPr wrap="none" rtlCol="0">
            <a:spAutoFit/>
          </a:bodyPr>
          <a:lstStyle/>
          <a:p>
            <a:r>
              <a:rPr lang="lt-LT" b="1" dirty="0">
                <a:solidFill>
                  <a:srgbClr val="185E9D"/>
                </a:solidFill>
                <a:effectLst/>
                <a:latin typeface="+mn-lt"/>
                <a:ea typeface="Arial" panose="020B0604020202020204" pitchFamily="34" charset="0"/>
              </a:rPr>
              <a:t>Šilumos tinklų rekonstravimo planuojamų investicijų įtaka kainai (Panevėžio miesto savivaldybė)</a:t>
            </a:r>
            <a:endParaRPr lang="x-none" b="1" dirty="0">
              <a:solidFill>
                <a:srgbClr val="185E9D"/>
              </a:solidFill>
              <a:effectLst/>
              <a:latin typeface="+mn-lt"/>
              <a:ea typeface="Arial" panose="020B0604020202020204" pitchFamily="34" charset="0"/>
            </a:endParaRPr>
          </a:p>
          <a:p>
            <a:endParaRPr lang="x-none" b="1" dirty="0">
              <a:solidFill>
                <a:srgbClr val="185E9D"/>
              </a:solidFill>
              <a:latin typeface="+mn-lt"/>
            </a:endParaRPr>
          </a:p>
        </p:txBody>
      </p:sp>
    </p:spTree>
    <p:extLst>
      <p:ext uri="{BB962C8B-B14F-4D97-AF65-F5344CB8AC3E}">
        <p14:creationId xmlns:p14="http://schemas.microsoft.com/office/powerpoint/2010/main" val="3809129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229001" y="423841"/>
            <a:ext cx="8343900" cy="3695627"/>
          </a:xfrm>
          <a:prstGeom prst="rect">
            <a:avLst/>
          </a:prstGeom>
          <a:noFill/>
        </p:spPr>
        <p:txBody>
          <a:bodyPr wrap="square">
            <a:spAutoFit/>
          </a:bodyPr>
          <a:lstStyle/>
          <a:p>
            <a:pPr>
              <a:buClr>
                <a:schemeClr val="dk1"/>
              </a:buClr>
              <a:buSzPts val="1100"/>
            </a:pPr>
            <a:r>
              <a:rPr lang="lt-LT" sz="1800" b="1" dirty="0">
                <a:solidFill>
                  <a:schemeClr val="bg1"/>
                </a:solidFill>
                <a:latin typeface="Arial" panose="020B0604020202020204" pitchFamily="34" charset="0"/>
                <a:cs typeface="Arial" panose="020B0604020202020204" pitchFamily="34" charset="0"/>
                <a:sym typeface="Roboto"/>
              </a:rPr>
              <a:t>Išvados:</a:t>
            </a:r>
            <a:endParaRPr lang="x-none" sz="1800" b="1" dirty="0">
              <a:solidFill>
                <a:schemeClr val="bg1"/>
              </a:solidFill>
              <a:latin typeface="Arial" panose="020B0604020202020204" pitchFamily="34" charset="0"/>
              <a:cs typeface="Arial" panose="020B0604020202020204" pitchFamily="34" charset="0"/>
              <a:sym typeface="Roboto"/>
            </a:endParaRPr>
          </a:p>
          <a:p>
            <a:endParaRPr lang="lt-LT" sz="1600" b="1" dirty="0">
              <a:solidFill>
                <a:schemeClr val="bg1"/>
              </a:solidFill>
              <a:effectLst/>
              <a:latin typeface="Arial" panose="020B0604020202020204" pitchFamily="34" charset="0"/>
              <a:ea typeface="Arial" panose="020B0604020202020204" pitchFamily="34" charset="0"/>
            </a:endParaRP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latin typeface="Arial" panose="020B0604020202020204" pitchFamily="34" charset="0"/>
                <a:ea typeface="Arial" panose="020B0604020202020204" pitchFamily="34" charset="0"/>
              </a:rPr>
              <a:t>I</a:t>
            </a:r>
            <a:r>
              <a:rPr lang="lt-LT" sz="1600" dirty="0">
                <a:solidFill>
                  <a:schemeClr val="bg1"/>
                </a:solidFill>
                <a:effectLst/>
                <a:latin typeface="Arial" panose="020B0604020202020204" pitchFamily="34" charset="0"/>
                <a:ea typeface="Arial" panose="020B0604020202020204" pitchFamily="34" charset="0"/>
              </a:rPr>
              <a:t>nvesticijų plane buvo numatytos katilinių ir jų įrengimų modernizavimo (gamybos), šilumos tiekimo tinklų rekonstravimo (perdavimo), bendrųjų poreikių investicijos</a:t>
            </a:r>
            <a:r>
              <a:rPr lang="lt-LT" sz="1600" dirty="0">
                <a:solidFill>
                  <a:schemeClr val="bg1"/>
                </a:solidFill>
                <a:latin typeface="Arial" panose="020B0604020202020204" pitchFamily="34" charset="0"/>
                <a:ea typeface="Arial" panose="020B0604020202020204" pitchFamily="34" charset="0"/>
              </a:rPr>
              <a:t>.</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Numatoma bendra investicijų vertė siektų 114,158 mln. Eur: šilumos gamyba – 72,577 mln. Eur, šilumos perdavimas (šilumos tinklų rekonstravimas) – 34,602 mln. Eur, bendrųjų poreikių investicijos – 6,979 mln. Eur.</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Didžiausios investicijos planuojamos Panevėžio miesto ir Kėdainių rajono savivaldybių teritorijose.</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latin typeface="Arial" panose="020B0604020202020204" pitchFamily="34" charset="0"/>
                <a:ea typeface="Arial" panose="020B0604020202020204" pitchFamily="34" charset="0"/>
              </a:rPr>
              <a:t>A</a:t>
            </a:r>
            <a:r>
              <a:rPr lang="lt-LT" sz="1600" dirty="0">
                <a:solidFill>
                  <a:schemeClr val="bg1"/>
                </a:solidFill>
                <a:effectLst/>
                <a:latin typeface="Arial" panose="020B0604020202020204" pitchFamily="34" charset="0"/>
                <a:ea typeface="Arial" panose="020B0604020202020204" pitchFamily="34" charset="0"/>
              </a:rPr>
              <a:t>tsižvelgiant į besikeičiančią padėtį, Bendrovės finansines galimybes, Europos </a:t>
            </a:r>
            <a:endParaRPr lang="lt-LT" sz="1600" b="1" dirty="0">
              <a:solidFill>
                <a:schemeClr val="bg1"/>
              </a:solidFill>
              <a:effectLst/>
              <a:latin typeface="+mn-lt"/>
              <a:ea typeface="Arial" panose="020B0604020202020204" pitchFamily="34" charset="0"/>
            </a:endParaRP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fondų</a:t>
            </a:r>
            <a:endParaRPr lang="x-none" sz="1600" dirty="0">
              <a:effectLst/>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3"/>
          <a:srcRect/>
          <a:stretch>
            <a:fillRect/>
          </a:stretch>
        </p:blipFill>
        <p:spPr>
          <a:xfrm>
            <a:off x="6859979" y="341650"/>
            <a:ext cx="1766262" cy="662151"/>
          </a:xfrm>
          <a:prstGeom prst="rect">
            <a:avLst/>
          </a:prstGeom>
          <a:ln/>
        </p:spPr>
      </p:pic>
      <p:sp>
        <p:nvSpPr>
          <p:cNvPr id="3" name="TextBox 2">
            <a:extLst>
              <a:ext uri="{FF2B5EF4-FFF2-40B4-BE49-F238E27FC236}">
                <a16:creationId xmlns:a16="http://schemas.microsoft.com/office/drawing/2014/main" xmlns="" id="{B55A79C4-69CB-F864-7922-8A27BE1226D4}"/>
              </a:ext>
            </a:extLst>
          </p:cNvPr>
          <p:cNvSpPr txBox="1"/>
          <p:nvPr/>
        </p:nvSpPr>
        <p:spPr>
          <a:xfrm>
            <a:off x="571099" y="932103"/>
            <a:ext cx="6286901" cy="307777"/>
          </a:xfrm>
          <a:prstGeom prst="rect">
            <a:avLst/>
          </a:prstGeom>
          <a:noFill/>
        </p:spPr>
        <p:txBody>
          <a:bodyPr wrap="square">
            <a:spAutoFit/>
          </a:bodyPr>
          <a:lstStyle/>
          <a:p>
            <a:r>
              <a:rPr lang="lt-LT" b="1" dirty="0">
                <a:solidFill>
                  <a:srgbClr val="185E9D"/>
                </a:solidFill>
                <a:latin typeface="+mn-lt"/>
              </a:rPr>
              <a:t>Investicijų įtaka šilumos kainai (Panevėžio miesto savivaldybė)</a:t>
            </a:r>
            <a:r>
              <a:rPr lang="x-none" b="1" dirty="0">
                <a:solidFill>
                  <a:srgbClr val="185E9D"/>
                </a:solidFill>
                <a:latin typeface="+mn-lt"/>
              </a:rPr>
              <a:t> </a:t>
            </a:r>
          </a:p>
        </p:txBody>
      </p:sp>
      <p:pic>
        <p:nvPicPr>
          <p:cNvPr id="6" name="Picture 5">
            <a:extLst>
              <a:ext uri="{FF2B5EF4-FFF2-40B4-BE49-F238E27FC236}">
                <a16:creationId xmlns:a16="http://schemas.microsoft.com/office/drawing/2014/main" xmlns="" id="{D394C414-8D5A-4D64-BF03-250B1B54B396}"/>
              </a:ext>
            </a:extLst>
          </p:cNvPr>
          <p:cNvPicPr>
            <a:picLocks noChangeAspect="1"/>
          </p:cNvPicPr>
          <p:nvPr/>
        </p:nvPicPr>
        <p:blipFill>
          <a:blip r:embed="rId4"/>
          <a:stretch>
            <a:fillRect/>
          </a:stretch>
        </p:blipFill>
        <p:spPr>
          <a:xfrm>
            <a:off x="571099" y="1239880"/>
            <a:ext cx="7772400" cy="2416202"/>
          </a:xfrm>
          <a:prstGeom prst="rect">
            <a:avLst/>
          </a:prstGeom>
        </p:spPr>
      </p:pic>
      <p:pic>
        <p:nvPicPr>
          <p:cNvPr id="11" name="Picture 10">
            <a:extLst>
              <a:ext uri="{FF2B5EF4-FFF2-40B4-BE49-F238E27FC236}">
                <a16:creationId xmlns:a16="http://schemas.microsoft.com/office/drawing/2014/main" xmlns="" id="{D4CEDD1C-994C-6B3D-2315-DBE649FEC2FA}"/>
              </a:ext>
            </a:extLst>
          </p:cNvPr>
          <p:cNvPicPr>
            <a:picLocks noChangeAspect="1"/>
          </p:cNvPicPr>
          <p:nvPr/>
        </p:nvPicPr>
        <p:blipFill>
          <a:blip r:embed="rId5"/>
          <a:stretch>
            <a:fillRect/>
          </a:stretch>
        </p:blipFill>
        <p:spPr>
          <a:xfrm>
            <a:off x="7912595" y="4523212"/>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262049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229001" y="423841"/>
            <a:ext cx="8343900" cy="3695627"/>
          </a:xfrm>
          <a:prstGeom prst="rect">
            <a:avLst/>
          </a:prstGeom>
          <a:noFill/>
        </p:spPr>
        <p:txBody>
          <a:bodyPr wrap="square">
            <a:spAutoFit/>
          </a:bodyPr>
          <a:lstStyle/>
          <a:p>
            <a:pPr>
              <a:buClr>
                <a:schemeClr val="dk1"/>
              </a:buClr>
              <a:buSzPts val="1100"/>
            </a:pPr>
            <a:r>
              <a:rPr lang="lt-LT" sz="1800" b="1" dirty="0">
                <a:solidFill>
                  <a:schemeClr val="bg1"/>
                </a:solidFill>
                <a:latin typeface="Arial" panose="020B0604020202020204" pitchFamily="34" charset="0"/>
                <a:cs typeface="Arial" panose="020B0604020202020204" pitchFamily="34" charset="0"/>
                <a:sym typeface="Roboto"/>
              </a:rPr>
              <a:t>Išvados:</a:t>
            </a:r>
            <a:endParaRPr lang="x-none" sz="1800" b="1" dirty="0">
              <a:solidFill>
                <a:schemeClr val="bg1"/>
              </a:solidFill>
              <a:latin typeface="Arial" panose="020B0604020202020204" pitchFamily="34" charset="0"/>
              <a:cs typeface="Arial" panose="020B0604020202020204" pitchFamily="34" charset="0"/>
              <a:sym typeface="Roboto"/>
            </a:endParaRPr>
          </a:p>
          <a:p>
            <a:endParaRPr lang="lt-LT" sz="1600" b="1" dirty="0">
              <a:solidFill>
                <a:schemeClr val="bg1"/>
              </a:solidFill>
              <a:effectLst/>
              <a:latin typeface="Arial" panose="020B0604020202020204" pitchFamily="34" charset="0"/>
              <a:ea typeface="Arial" panose="020B0604020202020204" pitchFamily="34" charset="0"/>
            </a:endParaRP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latin typeface="Arial" panose="020B0604020202020204" pitchFamily="34" charset="0"/>
                <a:ea typeface="Arial" panose="020B0604020202020204" pitchFamily="34" charset="0"/>
              </a:rPr>
              <a:t>I</a:t>
            </a:r>
            <a:r>
              <a:rPr lang="lt-LT" sz="1600" dirty="0">
                <a:solidFill>
                  <a:schemeClr val="bg1"/>
                </a:solidFill>
                <a:effectLst/>
                <a:latin typeface="Arial" panose="020B0604020202020204" pitchFamily="34" charset="0"/>
                <a:ea typeface="Arial" panose="020B0604020202020204" pitchFamily="34" charset="0"/>
              </a:rPr>
              <a:t>nvesticijų plane buvo numatytos katilinių ir jų įrengimų modernizavimo (gamybos), šilumos tiekimo tinklų rekonstravimo (perdavimo), bendrųjų poreikių investicijos</a:t>
            </a:r>
            <a:r>
              <a:rPr lang="lt-LT" sz="1600" dirty="0">
                <a:solidFill>
                  <a:schemeClr val="bg1"/>
                </a:solidFill>
                <a:latin typeface="Arial" panose="020B0604020202020204" pitchFamily="34" charset="0"/>
                <a:ea typeface="Arial" panose="020B0604020202020204" pitchFamily="34" charset="0"/>
              </a:rPr>
              <a:t>.</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Numatoma bendra investicijų vertė siektų 114,158 mln. Eur: šilumos gamyba – 72,577 mln. Eur, šilumos perdavimas (šilumos tinklų rekonstravimas) – 34,602 mln. Eur, bendrųjų poreikių investicijos – 6,979 mln. Eur.</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Didžiausios investicijos planuojamos Panevėžio miesto ir Kėdainių rajono savivaldybių teritorijose.</a:t>
            </a: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latin typeface="Arial" panose="020B0604020202020204" pitchFamily="34" charset="0"/>
                <a:ea typeface="Arial" panose="020B0604020202020204" pitchFamily="34" charset="0"/>
              </a:rPr>
              <a:t>A</a:t>
            </a:r>
            <a:r>
              <a:rPr lang="lt-LT" sz="1600" dirty="0">
                <a:solidFill>
                  <a:schemeClr val="bg1"/>
                </a:solidFill>
                <a:effectLst/>
                <a:latin typeface="Arial" panose="020B0604020202020204" pitchFamily="34" charset="0"/>
                <a:ea typeface="Arial" panose="020B0604020202020204" pitchFamily="34" charset="0"/>
              </a:rPr>
              <a:t>tsižvelgiant į besikeičiančią padėtį, Bendrovės finansines galimybes, Europos </a:t>
            </a:r>
            <a:endParaRPr lang="lt-LT" sz="1600" b="1" dirty="0">
              <a:solidFill>
                <a:schemeClr val="bg1"/>
              </a:solidFill>
              <a:effectLst/>
              <a:latin typeface="+mn-lt"/>
              <a:ea typeface="Arial" panose="020B0604020202020204" pitchFamily="34" charset="0"/>
            </a:endParaRPr>
          </a:p>
          <a:p>
            <a:pPr marL="342900" indent="-342900" algn="just">
              <a:lnSpc>
                <a:spcPct val="114000"/>
              </a:lnSpc>
              <a:spcBef>
                <a:spcPts val="500"/>
              </a:spcBef>
              <a:spcAft>
                <a:spcPts val="500"/>
              </a:spcAft>
              <a:buClr>
                <a:schemeClr val="bg1"/>
              </a:buClr>
              <a:buFont typeface="+mj-lt"/>
              <a:buAutoNum type="arabicPeriod"/>
            </a:pPr>
            <a:r>
              <a:rPr lang="lt-LT" sz="1600" dirty="0">
                <a:solidFill>
                  <a:schemeClr val="bg1"/>
                </a:solidFill>
                <a:effectLst/>
                <a:latin typeface="Arial" panose="020B0604020202020204" pitchFamily="34" charset="0"/>
                <a:ea typeface="Arial" panose="020B0604020202020204" pitchFamily="34" charset="0"/>
              </a:rPr>
              <a:t>struktūrinių fondų</a:t>
            </a:r>
            <a:endParaRPr lang="x-none" sz="1600" dirty="0">
              <a:effectLst/>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3"/>
          <a:srcRect/>
          <a:stretch>
            <a:fillRect/>
          </a:stretch>
        </p:blipFill>
        <p:spPr>
          <a:xfrm>
            <a:off x="6859979" y="341650"/>
            <a:ext cx="1766262" cy="662151"/>
          </a:xfrm>
          <a:prstGeom prst="rect">
            <a:avLst/>
          </a:prstGeom>
          <a:ln/>
        </p:spPr>
      </p:pic>
      <p:sp>
        <p:nvSpPr>
          <p:cNvPr id="3" name="TextBox 2">
            <a:extLst>
              <a:ext uri="{FF2B5EF4-FFF2-40B4-BE49-F238E27FC236}">
                <a16:creationId xmlns:a16="http://schemas.microsoft.com/office/drawing/2014/main" xmlns="" id="{B55A79C4-69CB-F864-7922-8A27BE1226D4}"/>
              </a:ext>
            </a:extLst>
          </p:cNvPr>
          <p:cNvSpPr txBox="1"/>
          <p:nvPr/>
        </p:nvSpPr>
        <p:spPr>
          <a:xfrm>
            <a:off x="571099" y="932103"/>
            <a:ext cx="6286901" cy="307777"/>
          </a:xfrm>
          <a:prstGeom prst="rect">
            <a:avLst/>
          </a:prstGeom>
          <a:noFill/>
        </p:spPr>
        <p:txBody>
          <a:bodyPr wrap="square">
            <a:spAutoFit/>
          </a:bodyPr>
          <a:lstStyle/>
          <a:p>
            <a:r>
              <a:rPr lang="lt-LT" b="1" dirty="0">
                <a:solidFill>
                  <a:srgbClr val="185E9D"/>
                </a:solidFill>
                <a:latin typeface="+mn-lt"/>
              </a:rPr>
              <a:t>Investicijų įtaka šilumos kainai (Panevėžio miesto savivaldybė)</a:t>
            </a:r>
            <a:r>
              <a:rPr lang="x-none" b="1" dirty="0">
                <a:solidFill>
                  <a:srgbClr val="185E9D"/>
                </a:solidFill>
                <a:latin typeface="+mn-lt"/>
              </a:rPr>
              <a:t> </a:t>
            </a:r>
          </a:p>
        </p:txBody>
      </p:sp>
      <p:pic>
        <p:nvPicPr>
          <p:cNvPr id="6" name="Picture 5">
            <a:extLst>
              <a:ext uri="{FF2B5EF4-FFF2-40B4-BE49-F238E27FC236}">
                <a16:creationId xmlns:a16="http://schemas.microsoft.com/office/drawing/2014/main" xmlns="" id="{D394C414-8D5A-4D64-BF03-250B1B54B396}"/>
              </a:ext>
            </a:extLst>
          </p:cNvPr>
          <p:cNvPicPr>
            <a:picLocks noChangeAspect="1"/>
          </p:cNvPicPr>
          <p:nvPr/>
        </p:nvPicPr>
        <p:blipFill>
          <a:blip r:embed="rId4"/>
          <a:stretch>
            <a:fillRect/>
          </a:stretch>
        </p:blipFill>
        <p:spPr>
          <a:xfrm>
            <a:off x="571099" y="1239880"/>
            <a:ext cx="7772400" cy="2416202"/>
          </a:xfrm>
          <a:prstGeom prst="rect">
            <a:avLst/>
          </a:prstGeom>
        </p:spPr>
      </p:pic>
      <p:pic>
        <p:nvPicPr>
          <p:cNvPr id="2" name="Picture 1">
            <a:extLst>
              <a:ext uri="{FF2B5EF4-FFF2-40B4-BE49-F238E27FC236}">
                <a16:creationId xmlns:a16="http://schemas.microsoft.com/office/drawing/2014/main" xmlns="" id="{233DEC89-70F1-B3A5-3E41-1F9C97BB154F}"/>
              </a:ext>
            </a:extLst>
          </p:cNvPr>
          <p:cNvPicPr>
            <a:picLocks noChangeAspect="1"/>
          </p:cNvPicPr>
          <p:nvPr/>
        </p:nvPicPr>
        <p:blipFill>
          <a:blip r:embed="rId5"/>
          <a:stretch>
            <a:fillRect/>
          </a:stretch>
        </p:blipFill>
        <p:spPr>
          <a:xfrm>
            <a:off x="7912595" y="4523212"/>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1885263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164308" y="425158"/>
            <a:ext cx="8379619" cy="4281300"/>
          </a:xfrm>
          <a:prstGeom prst="rect">
            <a:avLst/>
          </a:prstGeom>
          <a:noFill/>
        </p:spPr>
        <p:txBody>
          <a:bodyPr wrap="square">
            <a:spAutoFit/>
          </a:bodyPr>
          <a:lstStyle/>
          <a:p>
            <a:pPr>
              <a:buClr>
                <a:schemeClr val="dk1"/>
              </a:buClr>
              <a:buSzPts val="1100"/>
            </a:pPr>
            <a:r>
              <a:rPr lang="lt-LT" sz="1800" b="1" dirty="0">
                <a:solidFill>
                  <a:schemeClr val="bg1"/>
                </a:solidFill>
                <a:latin typeface="Arial" panose="020B0604020202020204" pitchFamily="34" charset="0"/>
                <a:cs typeface="Arial" panose="020B0604020202020204" pitchFamily="34" charset="0"/>
                <a:sym typeface="Roboto"/>
              </a:rPr>
              <a:t>Bendrovės investicijų plano įgyvendinimo išvados:</a:t>
            </a:r>
            <a:endParaRPr lang="x-none" sz="1800" b="1" dirty="0">
              <a:solidFill>
                <a:schemeClr val="bg1"/>
              </a:solidFill>
              <a:latin typeface="Arial" panose="020B0604020202020204" pitchFamily="34" charset="0"/>
              <a:cs typeface="Arial" panose="020B0604020202020204" pitchFamily="34" charset="0"/>
              <a:sym typeface="Roboto"/>
            </a:endParaRPr>
          </a:p>
          <a:p>
            <a:endParaRPr lang="lt-LT" sz="1600" b="1" dirty="0">
              <a:solidFill>
                <a:schemeClr val="bg1"/>
              </a:solidFill>
              <a:effectLst/>
              <a:latin typeface="Arial" panose="020B0604020202020204" pitchFamily="34" charset="0"/>
              <a:ea typeface="Arial" panose="020B0604020202020204" pitchFamily="34" charset="0"/>
            </a:endParaRP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effectLst/>
                <a:latin typeface="Arial" panose="020B0604020202020204" pitchFamily="34" charset="0"/>
                <a:ea typeface="Times New Roman" panose="02020603050405020304" pitchFamily="18" charset="0"/>
              </a:rPr>
              <a:t>AEI dalis šilumos gamyboje dėl investicijų pasiektų 96,8 %, todėl šios investicijos leistų įgyvendinti AEI balanso ir siekiamus NENS tikslus. Taip pat investicijos leistų sumažinti CO</a:t>
            </a:r>
            <a:r>
              <a:rPr lang="lt-LT" sz="1600" baseline="-25000" dirty="0">
                <a:solidFill>
                  <a:schemeClr val="bg1"/>
                </a:solidFill>
                <a:effectLst/>
                <a:latin typeface="Arial" panose="020B0604020202020204" pitchFamily="34" charset="0"/>
                <a:ea typeface="Times New Roman" panose="02020603050405020304" pitchFamily="18" charset="0"/>
              </a:rPr>
              <a:t>2</a:t>
            </a:r>
            <a:r>
              <a:rPr lang="lt-LT" sz="1600" dirty="0">
                <a:solidFill>
                  <a:schemeClr val="bg1"/>
                </a:solidFill>
                <a:effectLst/>
                <a:latin typeface="Arial" panose="020B0604020202020204" pitchFamily="34" charset="0"/>
                <a:ea typeface="Times New Roman" panose="02020603050405020304" pitchFamily="18" charset="0"/>
              </a:rPr>
              <a:t>  išmetimą į aplinką </a:t>
            </a:r>
            <a:r>
              <a:rPr lang="lt-LT" sz="1600" dirty="0">
                <a:solidFill>
                  <a:schemeClr val="bg1"/>
                </a:solidFill>
                <a:effectLst/>
                <a:latin typeface="Arial" panose="020B0604020202020204" pitchFamily="34" charset="0"/>
                <a:ea typeface="Arial" panose="020B0604020202020204" pitchFamily="34" charset="0"/>
              </a:rPr>
              <a:t>22-23</a:t>
            </a:r>
            <a:r>
              <a:rPr lang="lt-LT" sz="1600" dirty="0">
                <a:solidFill>
                  <a:schemeClr val="bg1"/>
                </a:solidFill>
                <a:effectLst/>
                <a:latin typeface="Arial" panose="020B0604020202020204" pitchFamily="34" charset="0"/>
                <a:ea typeface="Times New Roman" panose="02020603050405020304" pitchFamily="18" charset="0"/>
              </a:rPr>
              <a:t> tūkst. tCO</a:t>
            </a:r>
            <a:r>
              <a:rPr lang="lt-LT" sz="1600" baseline="-25000" dirty="0">
                <a:solidFill>
                  <a:schemeClr val="bg1"/>
                </a:solidFill>
                <a:effectLst/>
                <a:latin typeface="Arial" panose="020B0604020202020204" pitchFamily="34" charset="0"/>
                <a:ea typeface="Times New Roman" panose="02020603050405020304" pitchFamily="18" charset="0"/>
              </a:rPr>
              <a:t>2</a:t>
            </a:r>
            <a:r>
              <a:rPr lang="lt-LT" sz="1600" dirty="0">
                <a:solidFill>
                  <a:schemeClr val="bg1"/>
                </a:solidFill>
                <a:effectLst/>
                <a:latin typeface="Arial" panose="020B0604020202020204" pitchFamily="34" charset="0"/>
                <a:ea typeface="Times New Roman" panose="02020603050405020304" pitchFamily="18" charset="0"/>
              </a:rPr>
              <a:t>e per metus</a:t>
            </a:r>
            <a:r>
              <a:rPr lang="lt-LT" sz="1600" dirty="0">
                <a:solidFill>
                  <a:schemeClr val="bg1"/>
                </a:solidFill>
                <a:effectLst/>
                <a:latin typeface="Arial" panose="020B0604020202020204" pitchFamily="34" charset="0"/>
                <a:ea typeface="Arial" panose="020B0604020202020204" pitchFamily="34" charset="0"/>
              </a:rPr>
              <a:t>. Darant prielaidą, kad visas Kėdainių miestui reikalingas šilumos kiekis būtų pagamintas Kėdainių RK, pritaikant ją biokuro panaudojimui.</a:t>
            </a:r>
            <a:endParaRPr lang="en-GB" sz="1800" dirty="0">
              <a:solidFill>
                <a:schemeClr val="bg1"/>
              </a:solidFill>
              <a:latin typeface="Times New Roman" panose="02020603050405020304" pitchFamily="18" charset="0"/>
              <a:ea typeface="Arial" panose="020B0604020202020204" pitchFamily="34" charset="0"/>
            </a:endParaRP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latin typeface="Arial" panose="020B0604020202020204" pitchFamily="34" charset="0"/>
                <a:ea typeface="Arial" panose="020B0604020202020204" pitchFamily="34" charset="0"/>
              </a:rPr>
              <a:t>P</a:t>
            </a:r>
            <a:r>
              <a:rPr lang="lt-LT" sz="1600" dirty="0">
                <a:solidFill>
                  <a:schemeClr val="bg1"/>
                </a:solidFill>
                <a:effectLst/>
                <a:latin typeface="Arial" panose="020B0604020202020204" pitchFamily="34" charset="0"/>
                <a:ea typeface="Arial" panose="020B0604020202020204" pitchFamily="34" charset="0"/>
              </a:rPr>
              <a:t>rognozėse buvo numatoma, kad šilumos energijos poreikis mažės dėl vykdomos pastatų renovacijos, nuostolių sumažėjimo šilumos tinklų rekonstravimo metu, todėl tai turės įtaką šilumos energijos gamybos apimtims investicijų plano laikotarpiu. </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effectLst/>
                <a:latin typeface="Arial" panose="020B0604020202020204" pitchFamily="34" charset="0"/>
                <a:ea typeface="Arial" panose="020B0604020202020204" pitchFamily="34" charset="0"/>
              </a:rPr>
              <a:t>Pagal atliktus skaičiavimus dėl investicijų šilumos kaina padidėtų iki 0,635 ct/kWh, tačiau visos numatytos investicijos yra vertinamos kaip būtinos šilumos tiekimo veikloje naudojamo turto atnaujinimui, tiekimo saugumui, patikimumui užtikrinti, AEI dalies pagal NENS tikslus pasiekimui.</a:t>
            </a: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6859979" y="341650"/>
            <a:ext cx="1766262" cy="662151"/>
          </a:xfrm>
          <a:prstGeom prst="rect">
            <a:avLst/>
          </a:prstGeom>
          <a:ln/>
        </p:spPr>
      </p:pic>
      <p:pic>
        <p:nvPicPr>
          <p:cNvPr id="2" name="Picture 1">
            <a:extLst>
              <a:ext uri="{FF2B5EF4-FFF2-40B4-BE49-F238E27FC236}">
                <a16:creationId xmlns:a16="http://schemas.microsoft.com/office/drawing/2014/main" xmlns="" id="{1863ED67-A9E9-7AF4-178D-9EDA553A62C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160130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181514" y="412423"/>
            <a:ext cx="8379619" cy="2877711"/>
          </a:xfrm>
          <a:prstGeom prst="rect">
            <a:avLst/>
          </a:prstGeom>
          <a:noFill/>
        </p:spPr>
        <p:txBody>
          <a:bodyPr wrap="square">
            <a:spAutoFit/>
          </a:bodyPr>
          <a:lstStyle/>
          <a:p>
            <a:pPr>
              <a:buClr>
                <a:schemeClr val="dk1"/>
              </a:buClr>
              <a:buSzPts val="1100"/>
            </a:pPr>
            <a:r>
              <a:rPr lang="lt-LT" sz="1800" b="1" dirty="0">
                <a:solidFill>
                  <a:schemeClr val="bg1"/>
                </a:solidFill>
                <a:latin typeface="Arial" panose="020B0604020202020204" pitchFamily="34" charset="0"/>
                <a:cs typeface="Arial" panose="020B0604020202020204" pitchFamily="34" charset="0"/>
                <a:sym typeface="Roboto"/>
              </a:rPr>
              <a:t>Bendrovės investicijų plano įgyvendinimo išvados:</a:t>
            </a:r>
            <a:endParaRPr lang="x-none" sz="1800" b="1" dirty="0">
              <a:solidFill>
                <a:schemeClr val="bg1"/>
              </a:solidFill>
              <a:latin typeface="Arial" panose="020B0604020202020204" pitchFamily="34" charset="0"/>
              <a:cs typeface="Arial" panose="020B0604020202020204" pitchFamily="34" charset="0"/>
              <a:sym typeface="Roboto"/>
            </a:endParaRPr>
          </a:p>
          <a:p>
            <a:endParaRPr lang="lt-LT" sz="1600" b="1" dirty="0">
              <a:solidFill>
                <a:schemeClr val="bg1"/>
              </a:solidFill>
              <a:effectLst/>
              <a:latin typeface="Arial" panose="020B0604020202020204" pitchFamily="34" charset="0"/>
              <a:ea typeface="Arial" panose="020B0604020202020204" pitchFamily="34" charset="0"/>
            </a:endParaRP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effectLst/>
                <a:latin typeface="Arial" panose="020B0604020202020204" pitchFamily="34" charset="0"/>
                <a:ea typeface="Arial" panose="020B0604020202020204" pitchFamily="34" charset="0"/>
                <a:cs typeface="Arial" panose="020B0604020202020204" pitchFamily="34" charset="0"/>
              </a:rPr>
              <a:t>Didžiausią įtaką kainos padidėjimui turėtų šilumos tinklų rekonstravimas</a:t>
            </a:r>
            <a:r>
              <a:rPr lang="lt-LT" sz="16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effectLst/>
                <a:latin typeface="Arial" panose="020B0604020202020204" pitchFamily="34" charset="0"/>
                <a:ea typeface="Arial" panose="020B0604020202020204" pitchFamily="34" charset="0"/>
                <a:cs typeface="Arial" panose="020B0604020202020204" pitchFamily="34" charset="0"/>
              </a:rPr>
              <a:t>Įgyvendinus suplanuotas šilumos gamybos suplanuotas investicijas, nuo 2028 m. šilumos kaina vartotojams mažėtų -0,473 ct/kWh.</a:t>
            </a:r>
          </a:p>
          <a:p>
            <a:pPr marL="285750" indent="-285750" algn="just">
              <a:lnSpc>
                <a:spcPct val="114000"/>
              </a:lnSpc>
              <a:spcBef>
                <a:spcPts val="500"/>
              </a:spcBef>
              <a:spcAft>
                <a:spcPts val="500"/>
              </a:spcAft>
              <a:buClr>
                <a:schemeClr val="bg1"/>
              </a:buClr>
              <a:buFont typeface="Arial" panose="020B0604020202020204" pitchFamily="34" charset="0"/>
              <a:buChar char="•"/>
            </a:pPr>
            <a:r>
              <a:rPr lang="lt-LT"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Investicijų plane papildomai buvo numatyti 2 scenarijai (minimalus ir optimistinis), kuriuose buvo numatyti minimalus ir optimistinis šilumos tinklų rekonstravimo scenarijai, pagal kuriuos Bendrovė vykdytų šilumos tinklų rekonstravimą, atsižvelgiant į besikeičiančią ekonominę situaciją ir kitas aplinkybes. </a:t>
            </a:r>
            <a:endParaRPr lang="en-GB"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6859979" y="341650"/>
            <a:ext cx="1766262" cy="662151"/>
          </a:xfrm>
          <a:prstGeom prst="rect">
            <a:avLst/>
          </a:prstGeom>
          <a:ln/>
        </p:spPr>
      </p:pic>
      <p:pic>
        <p:nvPicPr>
          <p:cNvPr id="3" name="Picture 2">
            <a:extLst>
              <a:ext uri="{FF2B5EF4-FFF2-40B4-BE49-F238E27FC236}">
                <a16:creationId xmlns:a16="http://schemas.microsoft.com/office/drawing/2014/main" xmlns="" id="{B4691910-AD7E-3CDC-0C4B-C19F6A7841A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141555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181514" y="412423"/>
            <a:ext cx="8379619" cy="369332"/>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Planuojamos investicijos Bendrovėje</a:t>
            </a:r>
            <a:endParaRPr lang="x-none" sz="1800" b="1" dirty="0">
              <a:solidFill>
                <a:srgbClr val="185E9D"/>
              </a:solidFill>
              <a:latin typeface="Arial" panose="020B0604020202020204" pitchFamily="34" charset="0"/>
              <a:cs typeface="Arial" panose="020B0604020202020204" pitchFamily="34" charset="0"/>
              <a:sym typeface="Roboto"/>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6859979" y="341650"/>
            <a:ext cx="1766262" cy="662151"/>
          </a:xfrm>
          <a:prstGeom prst="rect">
            <a:avLst/>
          </a:prstGeom>
          <a:ln/>
        </p:spPr>
      </p:pic>
      <p:pic>
        <p:nvPicPr>
          <p:cNvPr id="3" name="Picture 2">
            <a:extLst>
              <a:ext uri="{FF2B5EF4-FFF2-40B4-BE49-F238E27FC236}">
                <a16:creationId xmlns:a16="http://schemas.microsoft.com/office/drawing/2014/main" xmlns="" id="{B4691910-AD7E-3CDC-0C4B-C19F6A7841AB}"/>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pic>
        <p:nvPicPr>
          <p:cNvPr id="5" name="Picture 4">
            <a:extLst>
              <a:ext uri="{FF2B5EF4-FFF2-40B4-BE49-F238E27FC236}">
                <a16:creationId xmlns:a16="http://schemas.microsoft.com/office/drawing/2014/main" xmlns="" id="{F7200685-FD88-D72B-9C61-ADD870E69480}"/>
              </a:ext>
            </a:extLst>
          </p:cNvPr>
          <p:cNvPicPr>
            <a:picLocks noChangeAspect="1"/>
          </p:cNvPicPr>
          <p:nvPr/>
        </p:nvPicPr>
        <p:blipFill>
          <a:blip r:embed="rId4"/>
          <a:stretch>
            <a:fillRect/>
          </a:stretch>
        </p:blipFill>
        <p:spPr>
          <a:xfrm>
            <a:off x="485123" y="1003801"/>
            <a:ext cx="7772400" cy="3568559"/>
          </a:xfrm>
          <a:prstGeom prst="rect">
            <a:avLst/>
          </a:prstGeom>
        </p:spPr>
      </p:pic>
    </p:spTree>
    <p:extLst>
      <p:ext uri="{BB962C8B-B14F-4D97-AF65-F5344CB8AC3E}">
        <p14:creationId xmlns:p14="http://schemas.microsoft.com/office/powerpoint/2010/main" val="312761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691910-AD7E-3CDC-0C4B-C19F6A7841AB}"/>
              </a:ext>
            </a:extLst>
          </p:cNvPr>
          <p:cNvPicPr>
            <a:picLocks noChangeAspect="1"/>
          </p:cNvPicPr>
          <p:nvPr/>
        </p:nvPicPr>
        <p:blipFill>
          <a:blip r:embed="rId2"/>
          <a:stretch>
            <a:fillRect/>
          </a:stretch>
        </p:blipFill>
        <p:spPr>
          <a:xfrm>
            <a:off x="8102009" y="4737548"/>
            <a:ext cx="901796" cy="290618"/>
          </a:xfrm>
          <a:prstGeom prst="rect">
            <a:avLst/>
          </a:prstGeom>
          <a:pattFill prst="pct5">
            <a:fgClr>
              <a:schemeClr val="bg1"/>
            </a:fgClr>
            <a:bgClr>
              <a:schemeClr val="bg1"/>
            </a:bgClr>
          </a:pattFill>
        </p:spPr>
      </p:pic>
      <p:pic>
        <p:nvPicPr>
          <p:cNvPr id="6" name="Picture 5">
            <a:extLst>
              <a:ext uri="{FF2B5EF4-FFF2-40B4-BE49-F238E27FC236}">
                <a16:creationId xmlns:a16="http://schemas.microsoft.com/office/drawing/2014/main" xmlns="" id="{ACCF2061-C94B-6276-B9D9-A65C7F8CAB4D}"/>
              </a:ext>
            </a:extLst>
          </p:cNvPr>
          <p:cNvPicPr>
            <a:picLocks noChangeAspect="1"/>
          </p:cNvPicPr>
          <p:nvPr/>
        </p:nvPicPr>
        <p:blipFill>
          <a:blip r:embed="rId3"/>
          <a:stretch>
            <a:fillRect/>
          </a:stretch>
        </p:blipFill>
        <p:spPr>
          <a:xfrm>
            <a:off x="329609" y="341650"/>
            <a:ext cx="7772400" cy="4632036"/>
          </a:xfrm>
          <a:prstGeom prst="rect">
            <a:avLst/>
          </a:prstGeom>
        </p:spPr>
      </p:pic>
    </p:spTree>
    <p:extLst>
      <p:ext uri="{BB962C8B-B14F-4D97-AF65-F5344CB8AC3E}">
        <p14:creationId xmlns:p14="http://schemas.microsoft.com/office/powerpoint/2010/main" val="3780714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ECD472A-8F98-F62A-5802-8350446ED491}"/>
              </a:ext>
            </a:extLst>
          </p:cNvPr>
          <p:cNvPicPr>
            <a:picLocks noChangeAspect="1"/>
          </p:cNvPicPr>
          <p:nvPr/>
        </p:nvPicPr>
        <p:blipFill>
          <a:blip r:embed="rId2"/>
          <a:stretch>
            <a:fillRect/>
          </a:stretch>
        </p:blipFill>
        <p:spPr>
          <a:xfrm>
            <a:off x="588754" y="1004913"/>
            <a:ext cx="7772400" cy="1490490"/>
          </a:xfrm>
          <a:prstGeom prst="rect">
            <a:avLst/>
          </a:prstGeom>
        </p:spPr>
      </p:pic>
      <p:sp>
        <p:nvSpPr>
          <p:cNvPr id="6" name="TextBox 5">
            <a:extLst>
              <a:ext uri="{FF2B5EF4-FFF2-40B4-BE49-F238E27FC236}">
                <a16:creationId xmlns:a16="http://schemas.microsoft.com/office/drawing/2014/main" xmlns="" id="{AD3BEC5F-3B64-DA6E-F5ED-4CEF26A96D22}"/>
              </a:ext>
            </a:extLst>
          </p:cNvPr>
          <p:cNvSpPr txBox="1"/>
          <p:nvPr/>
        </p:nvSpPr>
        <p:spPr>
          <a:xfrm>
            <a:off x="588754" y="2571750"/>
            <a:ext cx="5953874" cy="369332"/>
          </a:xfrm>
          <a:prstGeom prst="rect">
            <a:avLst/>
          </a:prstGeom>
          <a:noFill/>
        </p:spPr>
        <p:txBody>
          <a:bodyPr wrap="none" rtlCol="0">
            <a:spAutoFit/>
          </a:bodyPr>
          <a:lstStyle/>
          <a:p>
            <a:r>
              <a:rPr lang="lt-LT" sz="1800" b="1" dirty="0">
                <a:solidFill>
                  <a:srgbClr val="185E9D"/>
                </a:solidFill>
                <a:latin typeface="Arial" panose="020B0604020202020204" pitchFamily="34" charset="0"/>
                <a:cs typeface="Arial" panose="020B0604020202020204" pitchFamily="34" charset="0"/>
              </a:rPr>
              <a:t>Šilumos tinklų rekonstravimas (vidutinis scenarijus)</a:t>
            </a:r>
            <a:r>
              <a:rPr lang="x-none" sz="1800" b="1" dirty="0">
                <a:solidFill>
                  <a:srgbClr val="185E9D"/>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xmlns="" id="{3E4DD142-F789-9BE5-9EBA-6BEDDA373E90}"/>
              </a:ext>
            </a:extLst>
          </p:cNvPr>
          <p:cNvPicPr>
            <a:picLocks noChangeAspect="1"/>
          </p:cNvPicPr>
          <p:nvPr/>
        </p:nvPicPr>
        <p:blipFill>
          <a:blip r:embed="rId3"/>
          <a:stretch>
            <a:fillRect/>
          </a:stretch>
        </p:blipFill>
        <p:spPr>
          <a:xfrm>
            <a:off x="588754" y="3017429"/>
            <a:ext cx="7772400" cy="1308782"/>
          </a:xfrm>
          <a:prstGeom prst="rect">
            <a:avLst/>
          </a:prstGeom>
        </p:spPr>
      </p:pic>
      <p:pic>
        <p:nvPicPr>
          <p:cNvPr id="9" name="image17.png">
            <a:extLst>
              <a:ext uri="{FF2B5EF4-FFF2-40B4-BE49-F238E27FC236}">
                <a16:creationId xmlns:a16="http://schemas.microsoft.com/office/drawing/2014/main" xmlns="" id="{5465C11A-5ABC-4E1C-2F9F-3E25AADEE926}"/>
              </a:ext>
            </a:extLst>
          </p:cNvPr>
          <p:cNvPicPr/>
          <p:nvPr/>
        </p:nvPicPr>
        <p:blipFill>
          <a:blip r:embed="rId4"/>
          <a:srcRect/>
          <a:stretch>
            <a:fillRect/>
          </a:stretch>
        </p:blipFill>
        <p:spPr>
          <a:xfrm>
            <a:off x="6859979" y="341650"/>
            <a:ext cx="1766262" cy="662151"/>
          </a:xfrm>
          <a:prstGeom prst="rect">
            <a:avLst/>
          </a:prstGeom>
          <a:ln/>
        </p:spPr>
      </p:pic>
      <p:pic>
        <p:nvPicPr>
          <p:cNvPr id="10" name="Picture 9">
            <a:extLst>
              <a:ext uri="{FF2B5EF4-FFF2-40B4-BE49-F238E27FC236}">
                <a16:creationId xmlns:a16="http://schemas.microsoft.com/office/drawing/2014/main" xmlns="" id="{0BDDF854-1D0E-435D-F24D-540EF42DB9C3}"/>
              </a:ext>
            </a:extLst>
          </p:cNvPr>
          <p:cNvPicPr>
            <a:picLocks noChangeAspect="1"/>
          </p:cNvPicPr>
          <p:nvPr/>
        </p:nvPicPr>
        <p:blipFill>
          <a:blip r:embed="rId5"/>
          <a:stretch>
            <a:fillRect/>
          </a:stretch>
        </p:blipFill>
        <p:spPr>
          <a:xfrm>
            <a:off x="7912595" y="4523212"/>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354175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D3BEC5F-3B64-DA6E-F5ED-4CEF26A96D22}"/>
              </a:ext>
            </a:extLst>
          </p:cNvPr>
          <p:cNvSpPr txBox="1"/>
          <p:nvPr/>
        </p:nvSpPr>
        <p:spPr>
          <a:xfrm>
            <a:off x="819982" y="376533"/>
            <a:ext cx="2569934" cy="369332"/>
          </a:xfrm>
          <a:prstGeom prst="rect">
            <a:avLst/>
          </a:prstGeom>
          <a:noFill/>
        </p:spPr>
        <p:txBody>
          <a:bodyPr wrap="none" rtlCol="0">
            <a:spAutoFit/>
          </a:bodyPr>
          <a:lstStyle/>
          <a:p>
            <a:r>
              <a:rPr lang="lt-LT" sz="1800" b="1" dirty="0">
                <a:solidFill>
                  <a:srgbClr val="185E9D"/>
                </a:solidFill>
                <a:latin typeface="Arial" panose="020B0604020202020204" pitchFamily="34" charset="0"/>
                <a:cs typeface="Arial" panose="020B0604020202020204" pitchFamily="34" charset="0"/>
              </a:rPr>
              <a:t>Įtaka šilumos kainai </a:t>
            </a:r>
            <a:r>
              <a:rPr lang="x-none" sz="1800" b="1" dirty="0">
                <a:solidFill>
                  <a:srgbClr val="185E9D"/>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xmlns="" id="{67C39FF0-3C4A-EFFE-F5F8-367E52D94F23}"/>
              </a:ext>
            </a:extLst>
          </p:cNvPr>
          <p:cNvPicPr>
            <a:picLocks noChangeAspect="1"/>
          </p:cNvPicPr>
          <p:nvPr/>
        </p:nvPicPr>
        <p:blipFill>
          <a:blip r:embed="rId2"/>
          <a:stretch>
            <a:fillRect/>
          </a:stretch>
        </p:blipFill>
        <p:spPr>
          <a:xfrm>
            <a:off x="819982" y="659814"/>
            <a:ext cx="7772400" cy="1155031"/>
          </a:xfrm>
          <a:prstGeom prst="rect">
            <a:avLst/>
          </a:prstGeom>
        </p:spPr>
      </p:pic>
      <p:pic>
        <p:nvPicPr>
          <p:cNvPr id="7" name="Picture 6">
            <a:extLst>
              <a:ext uri="{FF2B5EF4-FFF2-40B4-BE49-F238E27FC236}">
                <a16:creationId xmlns:a16="http://schemas.microsoft.com/office/drawing/2014/main" xmlns="" id="{5AF47D7B-C3AD-2E21-DFEC-B78C97648938}"/>
              </a:ext>
            </a:extLst>
          </p:cNvPr>
          <p:cNvPicPr>
            <a:picLocks noChangeAspect="1"/>
          </p:cNvPicPr>
          <p:nvPr/>
        </p:nvPicPr>
        <p:blipFill>
          <a:blip r:embed="rId3"/>
          <a:stretch>
            <a:fillRect/>
          </a:stretch>
        </p:blipFill>
        <p:spPr>
          <a:xfrm>
            <a:off x="819982" y="1814845"/>
            <a:ext cx="7772400" cy="3207910"/>
          </a:xfrm>
          <a:prstGeom prst="rect">
            <a:avLst/>
          </a:prstGeom>
        </p:spPr>
      </p:pic>
    </p:spTree>
    <p:extLst>
      <p:ext uri="{BB962C8B-B14F-4D97-AF65-F5344CB8AC3E}">
        <p14:creationId xmlns:p14="http://schemas.microsoft.com/office/powerpoint/2010/main" val="1823176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7.png">
            <a:extLst>
              <a:ext uri="{FF2B5EF4-FFF2-40B4-BE49-F238E27FC236}">
                <a16:creationId xmlns:a16="http://schemas.microsoft.com/office/drawing/2014/main" xmlns="" id="{5465C11A-5ABC-4E1C-2F9F-3E25AADEE926}"/>
              </a:ext>
            </a:extLst>
          </p:cNvPr>
          <p:cNvPicPr/>
          <p:nvPr/>
        </p:nvPicPr>
        <p:blipFill>
          <a:blip r:embed="rId2"/>
          <a:srcRect/>
          <a:stretch>
            <a:fillRect/>
          </a:stretch>
        </p:blipFill>
        <p:spPr>
          <a:xfrm>
            <a:off x="6859979" y="341650"/>
            <a:ext cx="1766262" cy="662151"/>
          </a:xfrm>
          <a:prstGeom prst="rect">
            <a:avLst/>
          </a:prstGeom>
          <a:ln/>
        </p:spPr>
      </p:pic>
      <p:pic>
        <p:nvPicPr>
          <p:cNvPr id="10" name="Picture 9">
            <a:extLst>
              <a:ext uri="{FF2B5EF4-FFF2-40B4-BE49-F238E27FC236}">
                <a16:creationId xmlns:a16="http://schemas.microsoft.com/office/drawing/2014/main" xmlns="" id="{0BDDF854-1D0E-435D-F24D-540EF42DB9C3}"/>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2" name="TextBox 1">
            <a:extLst>
              <a:ext uri="{FF2B5EF4-FFF2-40B4-BE49-F238E27FC236}">
                <a16:creationId xmlns:a16="http://schemas.microsoft.com/office/drawing/2014/main" xmlns="" id="{EF8278DB-5455-F2A0-02A7-A259363FAD49}"/>
              </a:ext>
            </a:extLst>
          </p:cNvPr>
          <p:cNvSpPr txBox="1"/>
          <p:nvPr/>
        </p:nvSpPr>
        <p:spPr>
          <a:xfrm>
            <a:off x="630620" y="634469"/>
            <a:ext cx="2735044" cy="369332"/>
          </a:xfrm>
          <a:prstGeom prst="rect">
            <a:avLst/>
          </a:prstGeom>
          <a:noFill/>
        </p:spPr>
        <p:txBody>
          <a:bodyPr wrap="none" rtlCol="0">
            <a:spAutoFit/>
          </a:bodyPr>
          <a:lstStyle/>
          <a:p>
            <a:r>
              <a:rPr lang="lt-LT" sz="1800" b="1" dirty="0">
                <a:solidFill>
                  <a:srgbClr val="185E9D"/>
                </a:solidFill>
                <a:latin typeface="Arial" panose="020B0604020202020204" pitchFamily="34" charset="0"/>
                <a:cs typeface="Arial" panose="020B0604020202020204" pitchFamily="34" charset="0"/>
              </a:rPr>
              <a:t>Vidutinė šilumos kaina</a:t>
            </a:r>
            <a:r>
              <a:rPr lang="x-none" sz="1800" b="1" dirty="0">
                <a:solidFill>
                  <a:srgbClr val="185E9D"/>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xmlns="" id="{BB116944-7426-125A-47D2-732E07758F15}"/>
              </a:ext>
            </a:extLst>
          </p:cNvPr>
          <p:cNvPicPr>
            <a:picLocks noChangeAspect="1"/>
          </p:cNvPicPr>
          <p:nvPr/>
        </p:nvPicPr>
        <p:blipFill>
          <a:blip r:embed="rId4"/>
          <a:stretch>
            <a:fillRect/>
          </a:stretch>
        </p:blipFill>
        <p:spPr>
          <a:xfrm>
            <a:off x="685800" y="1156567"/>
            <a:ext cx="7772400" cy="690523"/>
          </a:xfrm>
          <a:prstGeom prst="rect">
            <a:avLst/>
          </a:prstGeom>
        </p:spPr>
      </p:pic>
      <p:sp>
        <p:nvSpPr>
          <p:cNvPr id="7" name="TextBox 6">
            <a:extLst>
              <a:ext uri="{FF2B5EF4-FFF2-40B4-BE49-F238E27FC236}">
                <a16:creationId xmlns:a16="http://schemas.microsoft.com/office/drawing/2014/main" xmlns="" id="{E7573A2A-D78C-65B4-B64A-BA9DD2E9949D}"/>
              </a:ext>
            </a:extLst>
          </p:cNvPr>
          <p:cNvSpPr txBox="1"/>
          <p:nvPr/>
        </p:nvSpPr>
        <p:spPr>
          <a:xfrm>
            <a:off x="685800" y="1999856"/>
            <a:ext cx="1223412" cy="369332"/>
          </a:xfrm>
          <a:prstGeom prst="rect">
            <a:avLst/>
          </a:prstGeom>
          <a:noFill/>
        </p:spPr>
        <p:txBody>
          <a:bodyPr wrap="none" rtlCol="0">
            <a:spAutoFit/>
          </a:bodyPr>
          <a:lstStyle/>
          <a:p>
            <a:r>
              <a:rPr lang="lt-LT" sz="1800" b="1" dirty="0">
                <a:solidFill>
                  <a:srgbClr val="185E9D"/>
                </a:solidFill>
                <a:latin typeface="Arial" panose="020B0604020202020204" pitchFamily="34" charset="0"/>
                <a:cs typeface="Arial" panose="020B0604020202020204" pitchFamily="34" charset="0"/>
              </a:rPr>
              <a:t>AEI dalis </a:t>
            </a:r>
            <a:endParaRPr lang="x-none" sz="1800" b="1" dirty="0">
              <a:solidFill>
                <a:srgbClr val="185E9D"/>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BE805FBF-F4A3-D74A-7074-4264956DC820}"/>
              </a:ext>
            </a:extLst>
          </p:cNvPr>
          <p:cNvPicPr>
            <a:picLocks noChangeAspect="1"/>
          </p:cNvPicPr>
          <p:nvPr/>
        </p:nvPicPr>
        <p:blipFill>
          <a:blip r:embed="rId5"/>
          <a:stretch>
            <a:fillRect/>
          </a:stretch>
        </p:blipFill>
        <p:spPr>
          <a:xfrm>
            <a:off x="685800" y="2369188"/>
            <a:ext cx="7772400" cy="2007334"/>
          </a:xfrm>
          <a:prstGeom prst="rect">
            <a:avLst/>
          </a:prstGeom>
        </p:spPr>
      </p:pic>
    </p:spTree>
    <p:extLst>
      <p:ext uri="{BB962C8B-B14F-4D97-AF65-F5344CB8AC3E}">
        <p14:creationId xmlns:p14="http://schemas.microsoft.com/office/powerpoint/2010/main" val="96139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5E9D"/>
        </a:solidFill>
        <a:effectLst/>
      </p:bgPr>
    </p:bg>
    <p:spTree>
      <p:nvGrpSpPr>
        <p:cNvPr id="1" name="Shape 5423"/>
        <p:cNvGrpSpPr/>
        <p:nvPr/>
      </p:nvGrpSpPr>
      <p:grpSpPr>
        <a:xfrm>
          <a:off x="0" y="0"/>
          <a:ext cx="0" cy="0"/>
          <a:chOff x="0" y="0"/>
          <a:chExt cx="0" cy="0"/>
        </a:xfrm>
      </p:grpSpPr>
      <p:pic>
        <p:nvPicPr>
          <p:cNvPr id="5" name="Picture 4">
            <a:extLst>
              <a:ext uri="{FF2B5EF4-FFF2-40B4-BE49-F238E27FC236}">
                <a16:creationId xmlns:a16="http://schemas.microsoft.com/office/drawing/2014/main" xmlns="" id="{66F06B51-DA64-BA7A-8E28-EDFF28EB34CC}"/>
              </a:ext>
            </a:extLst>
          </p:cNvPr>
          <p:cNvPicPr>
            <a:picLocks noChangeAspect="1"/>
          </p:cNvPicPr>
          <p:nvPr/>
        </p:nvPicPr>
        <p:blipFill>
          <a:blip r:embed="rId3"/>
          <a:stretch>
            <a:fillRect/>
          </a:stretch>
        </p:blipFill>
        <p:spPr>
          <a:xfrm>
            <a:off x="445008" y="4537415"/>
            <a:ext cx="901796" cy="290618"/>
          </a:xfrm>
          <a:prstGeom prst="rect">
            <a:avLst/>
          </a:prstGeom>
          <a:pattFill prst="pct5">
            <a:fgClr>
              <a:schemeClr val="bg1"/>
            </a:fgClr>
            <a:bgClr>
              <a:schemeClr val="bg1"/>
            </a:bgClr>
          </a:pattFill>
        </p:spPr>
      </p:pic>
      <p:sp>
        <p:nvSpPr>
          <p:cNvPr id="3" name="TextBox 2">
            <a:extLst>
              <a:ext uri="{FF2B5EF4-FFF2-40B4-BE49-F238E27FC236}">
                <a16:creationId xmlns:a16="http://schemas.microsoft.com/office/drawing/2014/main" xmlns="" id="{7EE5B97D-5FDB-5D55-6F13-24C2EDEB403C}"/>
              </a:ext>
            </a:extLst>
          </p:cNvPr>
          <p:cNvSpPr txBox="1"/>
          <p:nvPr/>
        </p:nvSpPr>
        <p:spPr>
          <a:xfrm>
            <a:off x="335280" y="955107"/>
            <a:ext cx="8473440" cy="3016210"/>
          </a:xfrm>
          <a:prstGeom prst="rect">
            <a:avLst/>
          </a:prstGeom>
          <a:noFill/>
        </p:spPr>
        <p:txBody>
          <a:bodyPr wrap="square">
            <a:spAutoFit/>
          </a:bodyPr>
          <a:lstStyle/>
          <a:p>
            <a:r>
              <a:rPr lang="lt-LT" sz="1600" b="1" dirty="0">
                <a:solidFill>
                  <a:schemeClr val="bg1"/>
                </a:solidFill>
                <a:latin typeface="Arial" panose="020B0604020202020204" pitchFamily="34" charset="0"/>
              </a:rPr>
              <a:t>Šios priemonės apima:</a:t>
            </a:r>
            <a:r>
              <a:rPr lang="x-none" sz="1600" b="1" dirty="0">
                <a:solidFill>
                  <a:schemeClr val="bg1"/>
                </a:solidFill>
                <a:latin typeface="Arial" panose="020B0604020202020204" pitchFamily="34" charset="0"/>
              </a:rPr>
              <a:t> </a:t>
            </a:r>
          </a:p>
          <a:p>
            <a:endParaRPr lang="x-none" b="1" dirty="0">
              <a:solidFill>
                <a:schemeClr val="bg1"/>
              </a:solidFill>
              <a:latin typeface="Arial" panose="020B0604020202020204" pitchFamily="34" charset="0"/>
            </a:endParaRPr>
          </a:p>
          <a:p>
            <a:pPr algn="just">
              <a:spcAft>
                <a:spcPts val="600"/>
              </a:spcAft>
            </a:pPr>
            <a:r>
              <a:rPr lang="lt-LT" b="1" dirty="0">
                <a:solidFill>
                  <a:schemeClr val="bg1"/>
                </a:solidFill>
                <a:effectLst/>
                <a:latin typeface="Arial" panose="020B0604020202020204" pitchFamily="34" charset="0"/>
                <a:ea typeface="Roboto" panose="02000000000000000000" pitchFamily="2" charset="0"/>
              </a:rPr>
              <a:t>Energijos vartojimo efektyvumo didinimą</a:t>
            </a:r>
            <a:r>
              <a:rPr lang="lt-LT" dirty="0">
                <a:solidFill>
                  <a:schemeClr val="bg1"/>
                </a:solidFill>
                <a:effectLst/>
                <a:latin typeface="Arial" panose="020B0604020202020204" pitchFamily="34" charset="0"/>
                <a:ea typeface="Roboto" panose="02000000000000000000" pitchFamily="2" charset="0"/>
              </a:rPr>
              <a:t>: modernizuojant šilumos tiekimo infrastruktūrą, diegiant pažangias technologijas ir skatinant energijos taupymą.</a:t>
            </a:r>
            <a:endParaRPr lang="x-none"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lt-LT" b="1" dirty="0">
                <a:solidFill>
                  <a:schemeClr val="bg1"/>
                </a:solidFill>
                <a:effectLst/>
                <a:latin typeface="Arial" panose="020B0604020202020204" pitchFamily="34" charset="0"/>
                <a:ea typeface="Roboto" panose="02000000000000000000" pitchFamily="2" charset="0"/>
              </a:rPr>
              <a:t>Paslaugų kokybės gerinimą</a:t>
            </a:r>
            <a:r>
              <a:rPr lang="lt-LT" dirty="0">
                <a:solidFill>
                  <a:schemeClr val="bg1"/>
                </a:solidFill>
                <a:effectLst/>
                <a:latin typeface="Arial" panose="020B0604020202020204" pitchFamily="34" charset="0"/>
                <a:ea typeface="Roboto" panose="02000000000000000000" pitchFamily="2" charset="0"/>
              </a:rPr>
              <a:t>: tiekimo patikimumo užtikrinimą, avarijų skaičiaus mažinimą ir greitą reagavimą į gedimus.</a:t>
            </a:r>
            <a:endParaRPr lang="x-none"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lt-LT" b="1" dirty="0">
                <a:solidFill>
                  <a:schemeClr val="bg1"/>
                </a:solidFill>
                <a:effectLst/>
                <a:latin typeface="Arial" panose="020B0604020202020204" pitchFamily="34" charset="0"/>
                <a:ea typeface="Roboto" panose="02000000000000000000" pitchFamily="2" charset="0"/>
              </a:rPr>
              <a:t>Šilumos tiekimo sistemos optimizavimą</a:t>
            </a:r>
            <a:r>
              <a:rPr lang="lt-LT" dirty="0">
                <a:solidFill>
                  <a:schemeClr val="bg1"/>
                </a:solidFill>
                <a:effectLst/>
                <a:latin typeface="Arial" panose="020B0604020202020204" pitchFamily="34" charset="0"/>
                <a:ea typeface="Roboto" panose="02000000000000000000" pitchFamily="2" charset="0"/>
              </a:rPr>
              <a:t>: šilumos tinklų rekonstrukciją, šilumos šaltinių atnaujinimą ir šilumos tiekimo efektyvumo didinimą.</a:t>
            </a:r>
            <a:endParaRPr lang="x-none"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lt-LT" b="1" dirty="0">
                <a:solidFill>
                  <a:schemeClr val="bg1"/>
                </a:solidFill>
                <a:effectLst/>
                <a:latin typeface="Arial" panose="020B0604020202020204" pitchFamily="34" charset="0"/>
                <a:ea typeface="Roboto" panose="02000000000000000000" pitchFamily="2" charset="0"/>
              </a:rPr>
              <a:t>Vartotojų poreikių tenkinimą</a:t>
            </a:r>
            <a:r>
              <a:rPr lang="lt-LT" dirty="0">
                <a:solidFill>
                  <a:schemeClr val="bg1"/>
                </a:solidFill>
                <a:effectLst/>
                <a:latin typeface="Arial" panose="020B0604020202020204" pitchFamily="34" charset="0"/>
                <a:ea typeface="Roboto" panose="02000000000000000000" pitchFamily="2" charset="0"/>
              </a:rPr>
              <a:t>: šilumos tiekimo pritaikymą prie vartotojų poreikių, užtikrinant, kad šilumos kaina būtų pagrįsta ir atspindėtų tik būtinas sąnaudas.</a:t>
            </a:r>
            <a:endParaRPr lang="x-none" dirty="0">
              <a:solidFill>
                <a:schemeClr val="bg1"/>
              </a:solidFill>
              <a:effectLst/>
              <a:latin typeface="Times New Roman" panose="02020603050405020304" pitchFamily="18" charset="0"/>
              <a:ea typeface="Times New Roman" panose="02020603050405020304" pitchFamily="18" charset="0"/>
            </a:endParaRPr>
          </a:p>
          <a:p>
            <a:pPr algn="just">
              <a:spcAft>
                <a:spcPts val="600"/>
              </a:spcAft>
            </a:pPr>
            <a:r>
              <a:rPr lang="lt-LT" b="1" dirty="0">
                <a:solidFill>
                  <a:schemeClr val="bg1"/>
                </a:solidFill>
                <a:effectLst/>
                <a:latin typeface="Arial" panose="020B0604020202020204" pitchFamily="34" charset="0"/>
                <a:ea typeface="Roboto" panose="02000000000000000000" pitchFamily="2" charset="0"/>
              </a:rPr>
              <a:t>Aplinkos apsaugą</a:t>
            </a:r>
            <a:r>
              <a:rPr lang="lt-LT" dirty="0">
                <a:solidFill>
                  <a:schemeClr val="bg1"/>
                </a:solidFill>
                <a:effectLst/>
                <a:latin typeface="Arial" panose="020B0604020202020204" pitchFamily="34" charset="0"/>
                <a:ea typeface="Roboto" panose="02000000000000000000" pitchFamily="2" charset="0"/>
              </a:rPr>
              <a:t>: investicijas į švarios ir atsinaujinančios energijos šaltinius bei taršos mažinimą, kad neviršytų leidžiamo neigiamo poveikio aplinkai.</a:t>
            </a:r>
            <a:endParaRPr lang="x-none" dirty="0">
              <a:solidFill>
                <a:schemeClr val="bg1"/>
              </a:solidFill>
              <a:effectLst/>
              <a:latin typeface="Times New Roman" panose="02020603050405020304" pitchFamily="18" charset="0"/>
              <a:ea typeface="Times New Roman" panose="02020603050405020304" pitchFamily="18" charset="0"/>
            </a:endParaRPr>
          </a:p>
        </p:txBody>
      </p:sp>
      <p:pic>
        <p:nvPicPr>
          <p:cNvPr id="4" name="image17.png">
            <a:extLst>
              <a:ext uri="{FF2B5EF4-FFF2-40B4-BE49-F238E27FC236}">
                <a16:creationId xmlns:a16="http://schemas.microsoft.com/office/drawing/2014/main" xmlns="" id="{102EB53B-539B-937A-91EB-1433966809EE}"/>
              </a:ext>
            </a:extLst>
          </p:cNvPr>
          <p:cNvPicPr/>
          <p:nvPr/>
        </p:nvPicPr>
        <p:blipFill>
          <a:blip r:embed="rId4"/>
          <a:srcRect/>
          <a:stretch>
            <a:fillRect/>
          </a:stretch>
        </p:blipFill>
        <p:spPr>
          <a:xfrm>
            <a:off x="7042458" y="292956"/>
            <a:ext cx="1766262" cy="662151"/>
          </a:xfrm>
          <a:prstGeom prst="rect">
            <a:avLst/>
          </a:prstGeo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7.png">
            <a:extLst>
              <a:ext uri="{FF2B5EF4-FFF2-40B4-BE49-F238E27FC236}">
                <a16:creationId xmlns:a16="http://schemas.microsoft.com/office/drawing/2014/main" xmlns="" id="{5465C11A-5ABC-4E1C-2F9F-3E25AADEE926}"/>
              </a:ext>
            </a:extLst>
          </p:cNvPr>
          <p:cNvPicPr/>
          <p:nvPr/>
        </p:nvPicPr>
        <p:blipFill>
          <a:blip r:embed="rId2"/>
          <a:srcRect/>
          <a:stretch>
            <a:fillRect/>
          </a:stretch>
        </p:blipFill>
        <p:spPr>
          <a:xfrm>
            <a:off x="6859979" y="341650"/>
            <a:ext cx="1766262" cy="662151"/>
          </a:xfrm>
          <a:prstGeom prst="rect">
            <a:avLst/>
          </a:prstGeom>
          <a:ln/>
        </p:spPr>
      </p:pic>
      <p:pic>
        <p:nvPicPr>
          <p:cNvPr id="10" name="Picture 9">
            <a:extLst>
              <a:ext uri="{FF2B5EF4-FFF2-40B4-BE49-F238E27FC236}">
                <a16:creationId xmlns:a16="http://schemas.microsoft.com/office/drawing/2014/main" xmlns="" id="{0BDDF854-1D0E-435D-F24D-540EF42DB9C3}"/>
              </a:ext>
            </a:extLst>
          </p:cNvPr>
          <p:cNvPicPr>
            <a:picLocks noChangeAspect="1"/>
          </p:cNvPicPr>
          <p:nvPr/>
        </p:nvPicPr>
        <p:blipFill>
          <a:blip r:embed="rId3"/>
          <a:stretch>
            <a:fillRect/>
          </a:stretch>
        </p:blipFill>
        <p:spPr>
          <a:xfrm>
            <a:off x="7912595" y="4523212"/>
            <a:ext cx="901796" cy="290618"/>
          </a:xfrm>
          <a:prstGeom prst="rect">
            <a:avLst/>
          </a:prstGeom>
          <a:pattFill prst="pct5">
            <a:fgClr>
              <a:schemeClr val="bg1"/>
            </a:fgClr>
            <a:bgClr>
              <a:schemeClr val="bg1"/>
            </a:bgClr>
          </a:pattFill>
        </p:spPr>
      </p:pic>
      <p:sp>
        <p:nvSpPr>
          <p:cNvPr id="3" name="TextBox 2">
            <a:extLst>
              <a:ext uri="{FF2B5EF4-FFF2-40B4-BE49-F238E27FC236}">
                <a16:creationId xmlns:a16="http://schemas.microsoft.com/office/drawing/2014/main" xmlns="" id="{1077B81F-DF96-B722-BB6E-5C292526E8CA}"/>
              </a:ext>
            </a:extLst>
          </p:cNvPr>
          <p:cNvSpPr txBox="1"/>
          <p:nvPr/>
        </p:nvSpPr>
        <p:spPr>
          <a:xfrm>
            <a:off x="517759" y="819135"/>
            <a:ext cx="4572000" cy="369332"/>
          </a:xfrm>
          <a:prstGeom prst="rect">
            <a:avLst/>
          </a:prstGeom>
          <a:noFill/>
        </p:spPr>
        <p:txBody>
          <a:bodyPr wrap="square">
            <a:spAutoFit/>
          </a:bodyPr>
          <a:lstStyle/>
          <a:p>
            <a:r>
              <a:rPr lang="lt-LT" sz="1800" b="1" dirty="0">
                <a:solidFill>
                  <a:srgbClr val="185E9D"/>
                </a:solidFill>
                <a:latin typeface="Arial" panose="020B0604020202020204" pitchFamily="34" charset="0"/>
                <a:cs typeface="Arial" panose="020B0604020202020204" pitchFamily="34" charset="0"/>
              </a:rPr>
              <a:t>CO2 išmetimo sumažėjimas </a:t>
            </a:r>
            <a:endParaRPr lang="x-none" sz="1800" b="1" dirty="0">
              <a:solidFill>
                <a:srgbClr val="185E9D"/>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C8D7DD1-B425-8053-BE36-D1B0DC00B763}"/>
              </a:ext>
            </a:extLst>
          </p:cNvPr>
          <p:cNvPicPr>
            <a:picLocks noChangeAspect="1"/>
          </p:cNvPicPr>
          <p:nvPr/>
        </p:nvPicPr>
        <p:blipFill>
          <a:blip r:embed="rId4"/>
          <a:stretch>
            <a:fillRect/>
          </a:stretch>
        </p:blipFill>
        <p:spPr>
          <a:xfrm>
            <a:off x="517759" y="1188467"/>
            <a:ext cx="7772400" cy="1663791"/>
          </a:xfrm>
          <a:prstGeom prst="rect">
            <a:avLst/>
          </a:prstGeom>
        </p:spPr>
      </p:pic>
    </p:spTree>
    <p:extLst>
      <p:ext uri="{BB962C8B-B14F-4D97-AF65-F5344CB8AC3E}">
        <p14:creationId xmlns:p14="http://schemas.microsoft.com/office/powerpoint/2010/main" val="43676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326294" y="793045"/>
            <a:ext cx="8077601" cy="3816429"/>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sym typeface="Roboto"/>
              </a:rPr>
              <a:t>Pagrindinės plano pasiekimo kryptys yra šios</a:t>
            </a:r>
            <a:r>
              <a:rPr lang="x-none" sz="1800" b="1" dirty="0">
                <a:solidFill>
                  <a:srgbClr val="185E9D"/>
                </a:solidFill>
                <a:latin typeface="Arial" panose="020B0604020202020204" pitchFamily="34" charset="0"/>
                <a:cs typeface="Arial" panose="020B0604020202020204" pitchFamily="34" charset="0"/>
                <a:sym typeface="Roboto"/>
              </a:rPr>
              <a:t>:</a:t>
            </a:r>
          </a:p>
          <a:p>
            <a:endParaRPr lang="lt-LT" sz="1600" b="1" dirty="0">
              <a:effectLst/>
              <a:latin typeface="Arial" panose="020B0604020202020204" pitchFamily="34" charset="0"/>
              <a:ea typeface="Arial" panose="020B0604020202020204" pitchFamily="34" charset="0"/>
            </a:endParaRPr>
          </a:p>
          <a:p>
            <a:pPr marL="285750" indent="-285750" algn="just">
              <a:buFont typeface="Arial" panose="020B0604020202020204" pitchFamily="34" charset="0"/>
              <a:buChar char="•"/>
            </a:pPr>
            <a:r>
              <a:rPr lang="lt-LT" sz="1600" b="1" dirty="0">
                <a:effectLst/>
                <a:latin typeface="Arial" panose="020B0604020202020204" pitchFamily="34" charset="0"/>
                <a:ea typeface="Arial" panose="020B0604020202020204" pitchFamily="34" charset="0"/>
              </a:rPr>
              <a:t>iki 2030 </a:t>
            </a:r>
            <a:r>
              <a:rPr lang="lt-LT" sz="1600" dirty="0">
                <a:effectLst/>
                <a:latin typeface="Arial" panose="020B0604020202020204" pitchFamily="34" charset="0"/>
                <a:ea typeface="Arial" panose="020B0604020202020204" pitchFamily="34" charset="0"/>
              </a:rPr>
              <a:t>metų </a:t>
            </a:r>
            <a:r>
              <a:rPr lang="lt-LT" sz="1600" b="1" dirty="0">
                <a:effectLst/>
                <a:latin typeface="Arial" panose="020B0604020202020204" pitchFamily="34" charset="0"/>
                <a:ea typeface="Arial" panose="020B0604020202020204" pitchFamily="34" charset="0"/>
              </a:rPr>
              <a:t>iš atsinaujinančių ir vietinių energijos išteklių </a:t>
            </a:r>
            <a:r>
              <a:rPr lang="lt-LT" sz="1600" dirty="0">
                <a:effectLst/>
                <a:latin typeface="Arial" panose="020B0604020202020204" pitchFamily="34" charset="0"/>
                <a:ea typeface="Arial" panose="020B0604020202020204" pitchFamily="34" charset="0"/>
              </a:rPr>
              <a:t>pagaminta centralizuotai tiekiama šiluma sudarytų </a:t>
            </a:r>
            <a:r>
              <a:rPr lang="lt-LT" sz="1600" b="1" dirty="0">
                <a:effectLst/>
                <a:latin typeface="Arial" panose="020B0604020202020204" pitchFamily="34" charset="0"/>
                <a:ea typeface="Arial" panose="020B0604020202020204" pitchFamily="34" charset="0"/>
              </a:rPr>
              <a:t>90 % visos centralizuotai tiekiamos šilumos</a:t>
            </a:r>
            <a:r>
              <a:rPr lang="x-none" sz="1600" dirty="0">
                <a:effectLst/>
                <a:latin typeface="Arial" panose="020B0604020202020204" pitchFamily="34" charset="0"/>
                <a:ea typeface="Arial" panose="020B0604020202020204" pitchFamily="34" charset="0"/>
              </a:rPr>
              <a:t>;</a:t>
            </a:r>
          </a:p>
          <a:p>
            <a:pPr marL="285750" indent="-285750" algn="just">
              <a:buFont typeface="Arial" panose="020B0604020202020204" pitchFamily="34" charset="0"/>
              <a:buChar char="•"/>
            </a:pPr>
            <a:r>
              <a:rPr lang="lt-LT" sz="1600" b="1" dirty="0">
                <a:effectLst/>
                <a:latin typeface="Arial" panose="020B0604020202020204" pitchFamily="34" charset="0"/>
                <a:ea typeface="Arial" panose="020B0604020202020204" pitchFamily="34" charset="0"/>
              </a:rPr>
              <a:t>iki 2050 </a:t>
            </a:r>
            <a:r>
              <a:rPr lang="lt-LT" sz="1600" dirty="0">
                <a:effectLst/>
                <a:latin typeface="Arial" panose="020B0604020202020204" pitchFamily="34" charset="0"/>
                <a:ea typeface="Arial" panose="020B0604020202020204" pitchFamily="34" charset="0"/>
              </a:rPr>
              <a:t>metų iš atsinaujinančių ir vietinių energijos išteklių pagaminta centralizuotai tiekiama šiluma sudarytų </a:t>
            </a:r>
            <a:r>
              <a:rPr lang="lt-LT" sz="1600" b="1" dirty="0">
                <a:effectLst/>
                <a:latin typeface="Arial" panose="020B0604020202020204" pitchFamily="34" charset="0"/>
                <a:ea typeface="Arial" panose="020B0604020202020204" pitchFamily="34" charset="0"/>
              </a:rPr>
              <a:t>iki 100 % </a:t>
            </a:r>
            <a:r>
              <a:rPr lang="lt-LT" sz="1600" dirty="0">
                <a:effectLst/>
                <a:latin typeface="Arial" panose="020B0604020202020204" pitchFamily="34" charset="0"/>
                <a:ea typeface="Arial" panose="020B0604020202020204" pitchFamily="34" charset="0"/>
              </a:rPr>
              <a:t>visos centralizuotai tiekiamos šilumos ir ne mažiau kaip 90 % miestuose esančių pastatų būtų aprūpinama šiluma iš centralizuoto šilumos tiekimo sistemų.</a:t>
            </a:r>
          </a:p>
          <a:p>
            <a:pPr marL="285750" indent="-285750" algn="just">
              <a:buFont typeface="Arial" panose="020B0604020202020204" pitchFamily="34" charset="0"/>
              <a:buChar char="•"/>
            </a:pPr>
            <a:r>
              <a:rPr lang="lt-LT" sz="1600" b="1" dirty="0">
                <a:latin typeface="Arial" panose="020B0604020202020204" pitchFamily="34" charset="0"/>
              </a:rPr>
              <a:t>Nuo 2025 </a:t>
            </a:r>
            <a:r>
              <a:rPr lang="lt-LT" sz="1600" dirty="0">
                <a:latin typeface="Arial" panose="020B0604020202020204" pitchFamily="34" charset="0"/>
              </a:rPr>
              <a:t>metų visose Lietuvos biokuro katilinėse, naujiems įrenginiams kurių galia didesnė </a:t>
            </a:r>
            <a:r>
              <a:rPr lang="lt-LT" sz="1600" b="1" dirty="0">
                <a:latin typeface="Arial" panose="020B0604020202020204" pitchFamily="34" charset="0"/>
              </a:rPr>
              <a:t>nei 5 MW</a:t>
            </a:r>
            <a:r>
              <a:rPr lang="lt-LT" sz="1600" dirty="0">
                <a:latin typeface="Arial" panose="020B0604020202020204" pitchFamily="34" charset="0"/>
              </a:rPr>
              <a:t>, kartu su dūmais į orą bus </a:t>
            </a:r>
            <a:r>
              <a:rPr lang="lt-LT" sz="1600" b="1" dirty="0">
                <a:latin typeface="Arial" panose="020B0604020202020204" pitchFamily="34" charset="0"/>
              </a:rPr>
              <a:t>draudžiama išmesti daugiau nei 50 mg/Nm3 kietųjų dalelių </a:t>
            </a:r>
            <a:r>
              <a:rPr lang="lt-LT" sz="1600" dirty="0">
                <a:latin typeface="Arial" panose="020B0604020202020204" pitchFamily="34" charset="0"/>
              </a:rPr>
              <a:t>(biokuro katilams pradėtiems eksploatuoti ne vėliau kaip 2018 m. gruodžio 20  galioja 400 mg/Nm3 ribinės išmetimų normos). Įrenginiams, kurių vardinė šiluminė galia didesnė nei 20 MW, kietųjų dalelių išmetimų norma deginant biomasę turi neviršyti 30 mg/Nm3.</a:t>
            </a:r>
            <a:endParaRPr lang="x-none" sz="1600" dirty="0">
              <a:latin typeface="Arial" panose="020B0604020202020204" pitchFamily="34" charset="0"/>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6859979" y="341650"/>
            <a:ext cx="1766262" cy="662151"/>
          </a:xfrm>
          <a:prstGeom prst="rect">
            <a:avLst/>
          </a:prstGeom>
          <a:ln/>
        </p:spPr>
      </p:pic>
      <p:pic>
        <p:nvPicPr>
          <p:cNvPr id="2" name="Picture 1">
            <a:extLst>
              <a:ext uri="{FF2B5EF4-FFF2-40B4-BE49-F238E27FC236}">
                <a16:creationId xmlns:a16="http://schemas.microsoft.com/office/drawing/2014/main" xmlns="" id="{EF9BE6AC-EC09-6E62-15AE-73F97D57058E}"/>
              </a:ext>
            </a:extLst>
          </p:cNvPr>
          <p:cNvPicPr>
            <a:picLocks noChangeAspect="1"/>
          </p:cNvPicPr>
          <p:nvPr/>
        </p:nvPicPr>
        <p:blipFill>
          <a:blip r:embed="rId3"/>
          <a:stretch>
            <a:fillRect/>
          </a:stretch>
        </p:blipFill>
        <p:spPr>
          <a:xfrm>
            <a:off x="7906924" y="4519244"/>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253641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80C7385-44BD-E96F-E49F-35496D5D1E11}"/>
              </a:ext>
            </a:extLst>
          </p:cNvPr>
          <p:cNvSpPr>
            <a:spLocks noGrp="1"/>
          </p:cNvSpPr>
          <p:nvPr>
            <p:ph type="title" idx="2"/>
          </p:nvPr>
        </p:nvSpPr>
        <p:spPr>
          <a:xfrm>
            <a:off x="439479" y="391525"/>
            <a:ext cx="4970286" cy="662151"/>
          </a:xfrm>
        </p:spPr>
        <p:txBody>
          <a:bodyPr/>
          <a:lstStyle/>
          <a:p>
            <a:pPr algn="l"/>
            <a: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t>Esama situacija</a:t>
            </a:r>
            <a:b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br>
            <a:r>
              <a:rPr lang="lt-LT"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Bendrovės veiklos rodikliai </a:t>
            </a:r>
            <a:r>
              <a:rPr lang="lt-LT"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2021 – 2023 metais</a:t>
            </a:r>
            <a: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t/>
            </a:r>
            <a:b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br>
            <a: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t/>
            </a:r>
            <a:br>
              <a:rPr lang="lt-LT" sz="1800" b="1" dirty="0">
                <a:solidFill>
                  <a:srgbClr val="185E9D"/>
                </a:solidFill>
                <a:effectLst/>
                <a:latin typeface="Arial" panose="020B0604020202020204" pitchFamily="34" charset="0"/>
                <a:ea typeface="Times New Roman" panose="02020603050405020304" pitchFamily="18" charset="0"/>
                <a:cs typeface="Arial" panose="020B0604020202020204" pitchFamily="34" charset="0"/>
              </a:rPr>
            </a:br>
            <a:r>
              <a:rPr lang="lt-LT" dirty="0">
                <a:solidFill>
                  <a:srgbClr val="000000"/>
                </a:solidFill>
                <a:latin typeface="Arial" panose="020B0604020202020204" pitchFamily="34" charset="0"/>
                <a:cs typeface="Arial"/>
                <a:sym typeface="Arial"/>
              </a:rPr>
              <a:t>           </a:t>
            </a:r>
            <a:r>
              <a:rPr lang="lt-LT" b="1" u="sng" dirty="0">
                <a:solidFill>
                  <a:schemeClr val="tx1"/>
                </a:solidFill>
                <a:effectLst/>
                <a:latin typeface="+mn-lt"/>
                <a:ea typeface="Times New Roman" panose="02020603050405020304" pitchFamily="18" charset="0"/>
              </a:rPr>
              <a:t/>
            </a:r>
            <a:br>
              <a:rPr lang="lt-LT" b="1" u="sng" dirty="0">
                <a:solidFill>
                  <a:schemeClr val="tx1"/>
                </a:solidFill>
                <a:effectLst/>
                <a:latin typeface="+mn-lt"/>
                <a:ea typeface="Times New Roman" panose="02020603050405020304" pitchFamily="18" charset="0"/>
              </a:rPr>
            </a:br>
            <a:r>
              <a:rPr lang="lt-LT" sz="1200" b="1" dirty="0">
                <a:solidFill>
                  <a:srgbClr val="185E9D"/>
                </a:solidFill>
                <a:effectLst/>
                <a:latin typeface="Times New Roman" panose="02020603050405020304" pitchFamily="18" charset="0"/>
                <a:ea typeface="Times New Roman" panose="02020603050405020304" pitchFamily="18" charset="0"/>
              </a:rPr>
              <a:t>                                                 </a:t>
            </a:r>
            <a:br>
              <a:rPr lang="lt-LT" sz="1200" b="1" dirty="0">
                <a:solidFill>
                  <a:srgbClr val="185E9D"/>
                </a:solidFill>
                <a:effectLst/>
                <a:latin typeface="Times New Roman" panose="02020603050405020304" pitchFamily="18" charset="0"/>
                <a:ea typeface="Times New Roman" panose="02020603050405020304" pitchFamily="18" charset="0"/>
              </a:rPr>
            </a:br>
            <a:endParaRPr lang="en-GB" sz="1000" b="1" dirty="0">
              <a:solidFill>
                <a:srgbClr val="185E9D"/>
              </a:solidFill>
            </a:endParaRPr>
          </a:p>
        </p:txBody>
      </p:sp>
      <p:pic>
        <p:nvPicPr>
          <p:cNvPr id="6" name="image17.png">
            <a:extLst>
              <a:ext uri="{FF2B5EF4-FFF2-40B4-BE49-F238E27FC236}">
                <a16:creationId xmlns:a16="http://schemas.microsoft.com/office/drawing/2014/main" xmlns="" id="{8708A529-B276-A841-1F1A-2E041513AE6D}"/>
              </a:ext>
            </a:extLst>
          </p:cNvPr>
          <p:cNvPicPr/>
          <p:nvPr/>
        </p:nvPicPr>
        <p:blipFill>
          <a:blip r:embed="rId2"/>
          <a:srcRect/>
          <a:stretch>
            <a:fillRect/>
          </a:stretch>
        </p:blipFill>
        <p:spPr>
          <a:xfrm>
            <a:off x="7255029" y="144780"/>
            <a:ext cx="1766262" cy="662151"/>
          </a:xfrm>
          <a:prstGeom prst="rect">
            <a:avLst/>
          </a:prstGeom>
          <a:ln/>
        </p:spPr>
      </p:pic>
      <p:pic>
        <p:nvPicPr>
          <p:cNvPr id="11" name="Picture 10">
            <a:extLst>
              <a:ext uri="{FF2B5EF4-FFF2-40B4-BE49-F238E27FC236}">
                <a16:creationId xmlns:a16="http://schemas.microsoft.com/office/drawing/2014/main" xmlns="" id="{5D0F1411-B9E3-CF1A-15A6-86C169C0F962}"/>
              </a:ext>
            </a:extLst>
          </p:cNvPr>
          <p:cNvPicPr>
            <a:picLocks noChangeAspect="1"/>
          </p:cNvPicPr>
          <p:nvPr/>
        </p:nvPicPr>
        <p:blipFill>
          <a:blip r:embed="rId3"/>
          <a:stretch>
            <a:fillRect/>
          </a:stretch>
        </p:blipFill>
        <p:spPr>
          <a:xfrm>
            <a:off x="439479" y="1156999"/>
            <a:ext cx="5334000" cy="3263900"/>
          </a:xfrm>
          <a:prstGeom prst="rect">
            <a:avLst/>
          </a:prstGeom>
        </p:spPr>
      </p:pic>
      <p:sp>
        <p:nvSpPr>
          <p:cNvPr id="13" name="TextBox 12">
            <a:extLst>
              <a:ext uri="{FF2B5EF4-FFF2-40B4-BE49-F238E27FC236}">
                <a16:creationId xmlns:a16="http://schemas.microsoft.com/office/drawing/2014/main" xmlns="" id="{7414D8DE-9D82-B33C-4A64-2937F50E9EB5}"/>
              </a:ext>
            </a:extLst>
          </p:cNvPr>
          <p:cNvSpPr txBox="1"/>
          <p:nvPr/>
        </p:nvSpPr>
        <p:spPr>
          <a:xfrm>
            <a:off x="5773479" y="1156999"/>
            <a:ext cx="2852361" cy="2308324"/>
          </a:xfrm>
          <a:prstGeom prst="rect">
            <a:avLst/>
          </a:prstGeom>
          <a:noFill/>
        </p:spPr>
        <p:txBody>
          <a:bodyPr wrap="square" rtlCol="0">
            <a:spAutoFit/>
          </a:bodyPr>
          <a:lstStyle/>
          <a:p>
            <a:pPr algn="just"/>
            <a:r>
              <a:rPr lang="lt-LT" sz="1600" dirty="0">
                <a:effectLst/>
                <a:latin typeface="Arial" panose="020B0604020202020204" pitchFamily="34" charset="0"/>
                <a:ea typeface="Arial" panose="020B0604020202020204" pitchFamily="34" charset="0"/>
              </a:rPr>
              <a:t>2023 m. patiektas į tinklą šilumos kiekis,</a:t>
            </a:r>
            <a:r>
              <a:rPr lang="lt-LT" sz="1600" dirty="0">
                <a:solidFill>
                  <a:srgbClr val="FF0000"/>
                </a:solidFill>
                <a:effectLst/>
                <a:latin typeface="Arial" panose="020B0604020202020204" pitchFamily="34" charset="0"/>
                <a:ea typeface="Arial" panose="020B0604020202020204" pitchFamily="34" charset="0"/>
              </a:rPr>
              <a:t> </a:t>
            </a:r>
            <a:r>
              <a:rPr lang="lt-LT" sz="1600" dirty="0">
                <a:effectLst/>
                <a:latin typeface="Arial" panose="020B0604020202020204" pitchFamily="34" charset="0"/>
                <a:ea typeface="Arial" panose="020B0604020202020204" pitchFamily="34" charset="0"/>
              </a:rPr>
              <a:t>lyginant su 2022 m., sumažėjo 4,94 % arba apie 35 tūkst. MWh pagamintos šilumos kiekis sumažėjo – 3,7 %, pirktos šilumos kiekis sumažėjo – 9,1 %, parduotas šilumos kiekis sumažėjo – 5,4 %. </a:t>
            </a:r>
            <a:endParaRPr lang="x-none" sz="1600" dirty="0"/>
          </a:p>
        </p:txBody>
      </p:sp>
      <p:pic>
        <p:nvPicPr>
          <p:cNvPr id="15" name="Picture 14">
            <a:extLst>
              <a:ext uri="{FF2B5EF4-FFF2-40B4-BE49-F238E27FC236}">
                <a16:creationId xmlns:a16="http://schemas.microsoft.com/office/drawing/2014/main" xmlns="" id="{EEE77DA6-DE60-FBFC-BFB4-D6C485A92002}"/>
              </a:ext>
            </a:extLst>
          </p:cNvPr>
          <p:cNvPicPr>
            <a:picLocks noChangeAspect="1"/>
          </p:cNvPicPr>
          <p:nvPr/>
        </p:nvPicPr>
        <p:blipFill>
          <a:blip r:embed="rId4"/>
          <a:stretch>
            <a:fillRect/>
          </a:stretch>
        </p:blipFill>
        <p:spPr>
          <a:xfrm>
            <a:off x="7906924" y="4519244"/>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722300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23"/>
        <p:cNvGrpSpPr/>
        <p:nvPr/>
      </p:nvGrpSpPr>
      <p:grpSpPr>
        <a:xfrm>
          <a:off x="0" y="0"/>
          <a:ext cx="0" cy="0"/>
          <a:chOff x="0" y="0"/>
          <a:chExt cx="0" cy="0"/>
        </a:xfrm>
      </p:grpSpPr>
      <p:pic>
        <p:nvPicPr>
          <p:cNvPr id="5" name="Picture 4">
            <a:extLst>
              <a:ext uri="{FF2B5EF4-FFF2-40B4-BE49-F238E27FC236}">
                <a16:creationId xmlns:a16="http://schemas.microsoft.com/office/drawing/2014/main" xmlns="" id="{66F06B51-DA64-BA7A-8E28-EDFF28EB34CC}"/>
              </a:ext>
            </a:extLst>
          </p:cNvPr>
          <p:cNvPicPr>
            <a:picLocks noChangeAspect="1"/>
          </p:cNvPicPr>
          <p:nvPr/>
        </p:nvPicPr>
        <p:blipFill>
          <a:blip r:embed="rId3"/>
          <a:stretch>
            <a:fillRect/>
          </a:stretch>
        </p:blipFill>
        <p:spPr>
          <a:xfrm>
            <a:off x="7906924" y="4519244"/>
            <a:ext cx="901796" cy="290618"/>
          </a:xfrm>
          <a:prstGeom prst="rect">
            <a:avLst/>
          </a:prstGeom>
          <a:pattFill prst="pct5">
            <a:fgClr>
              <a:schemeClr val="bg1"/>
            </a:fgClr>
            <a:bgClr>
              <a:schemeClr val="bg1"/>
            </a:bgClr>
          </a:pattFill>
        </p:spPr>
      </p:pic>
      <p:pic>
        <p:nvPicPr>
          <p:cNvPr id="4" name="image17.png">
            <a:extLst>
              <a:ext uri="{FF2B5EF4-FFF2-40B4-BE49-F238E27FC236}">
                <a16:creationId xmlns:a16="http://schemas.microsoft.com/office/drawing/2014/main" xmlns="" id="{102EB53B-539B-937A-91EB-1433966809EE}"/>
              </a:ext>
            </a:extLst>
          </p:cNvPr>
          <p:cNvPicPr/>
          <p:nvPr/>
        </p:nvPicPr>
        <p:blipFill>
          <a:blip r:embed="rId4"/>
          <a:srcRect/>
          <a:stretch>
            <a:fillRect/>
          </a:stretch>
        </p:blipFill>
        <p:spPr>
          <a:xfrm>
            <a:off x="7042458" y="292956"/>
            <a:ext cx="1766262" cy="662151"/>
          </a:xfrm>
          <a:prstGeom prst="rect">
            <a:avLst/>
          </a:prstGeom>
          <a:ln/>
        </p:spPr>
      </p:pic>
      <p:sp>
        <p:nvSpPr>
          <p:cNvPr id="9" name="Rectangle 5">
            <a:extLst>
              <a:ext uri="{FF2B5EF4-FFF2-40B4-BE49-F238E27FC236}">
                <a16:creationId xmlns:a16="http://schemas.microsoft.com/office/drawing/2014/main" xmlns="" id="{E5554F27-FB4A-0987-459A-34318FD981B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11" name="Rectangle 6">
            <a:extLst>
              <a:ext uri="{FF2B5EF4-FFF2-40B4-BE49-F238E27FC236}">
                <a16:creationId xmlns:a16="http://schemas.microsoft.com/office/drawing/2014/main" xmlns="" id="{A9C64871-A95D-4979-A570-E93F520C0C32}"/>
              </a:ext>
            </a:extLst>
          </p:cNvPr>
          <p:cNvSpPr>
            <a:spLocks noChangeArrowheads="1"/>
          </p:cNvSpPr>
          <p:nvPr/>
        </p:nvSpPr>
        <p:spPr bwMode="auto">
          <a:xfrm>
            <a:off x="0" y="326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lt-LT" altLang="x-non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lt-LT" altLang="x-none"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xmlns="" id="{09141D79-B114-A4A6-0FA0-947ED689192B}"/>
              </a:ext>
            </a:extLst>
          </p:cNvPr>
          <p:cNvPicPr>
            <a:picLocks noChangeAspect="1"/>
          </p:cNvPicPr>
          <p:nvPr/>
        </p:nvPicPr>
        <p:blipFill>
          <a:blip r:embed="rId5"/>
          <a:stretch>
            <a:fillRect/>
          </a:stretch>
        </p:blipFill>
        <p:spPr>
          <a:xfrm>
            <a:off x="4211320" y="1016857"/>
            <a:ext cx="4597400" cy="2806700"/>
          </a:xfrm>
          <a:prstGeom prst="rect">
            <a:avLst/>
          </a:prstGeom>
        </p:spPr>
      </p:pic>
      <p:sp>
        <p:nvSpPr>
          <p:cNvPr id="13" name="TextBox 12">
            <a:extLst>
              <a:ext uri="{FF2B5EF4-FFF2-40B4-BE49-F238E27FC236}">
                <a16:creationId xmlns:a16="http://schemas.microsoft.com/office/drawing/2014/main" xmlns="" id="{9A5A81BB-B68A-627E-1C32-D29C938E2194}"/>
              </a:ext>
            </a:extLst>
          </p:cNvPr>
          <p:cNvSpPr txBox="1"/>
          <p:nvPr/>
        </p:nvSpPr>
        <p:spPr>
          <a:xfrm>
            <a:off x="445008" y="1016857"/>
            <a:ext cx="3508744" cy="2462213"/>
          </a:xfrm>
          <a:prstGeom prst="rect">
            <a:avLst/>
          </a:prstGeom>
          <a:noFill/>
        </p:spPr>
        <p:txBody>
          <a:bodyPr wrap="square" rtlCol="0">
            <a:spAutoFit/>
          </a:bodyPr>
          <a:lstStyle/>
          <a:p>
            <a:pPr algn="just"/>
            <a:r>
              <a:rPr lang="lt-LT" dirty="0">
                <a:effectLst/>
                <a:latin typeface="+mn-lt"/>
                <a:ea typeface="Arial" panose="020B0604020202020204" pitchFamily="34" charset="0"/>
              </a:rPr>
              <a:t>2023 m. </a:t>
            </a:r>
            <a:r>
              <a:rPr lang="lt-LT" b="1" dirty="0">
                <a:effectLst/>
                <a:latin typeface="+mn-lt"/>
                <a:ea typeface="Arial" panose="020B0604020202020204" pitchFamily="34" charset="0"/>
              </a:rPr>
              <a:t>biokuro</a:t>
            </a:r>
            <a:r>
              <a:rPr lang="lt-LT" dirty="0">
                <a:effectLst/>
                <a:latin typeface="+mn-lt"/>
                <a:ea typeface="Arial" panose="020B0604020202020204" pitchFamily="34" charset="0"/>
              </a:rPr>
              <a:t> sunaudojimas šilumos gamybai lyginant su 2022 metais </a:t>
            </a:r>
            <a:r>
              <a:rPr lang="lt-LT" b="1" dirty="0">
                <a:effectLst/>
                <a:latin typeface="+mn-lt"/>
                <a:ea typeface="Arial" panose="020B0604020202020204" pitchFamily="34" charset="0"/>
              </a:rPr>
              <a:t>sumažėjo nuo 80,3% iki 76 %</a:t>
            </a:r>
            <a:r>
              <a:rPr lang="lt-LT" dirty="0">
                <a:effectLst/>
                <a:latin typeface="+mn-lt"/>
                <a:ea typeface="Arial" panose="020B0604020202020204" pitchFamily="34" charset="0"/>
              </a:rPr>
              <a:t>. Biokuro panaudojimo dalis šilumai sumažėjo dėl išaugusios Kėdainių RK šilumos gamybos dujiniais katilais, kadangi AB „Lifosa“ parduotas </a:t>
            </a:r>
            <a:r>
              <a:rPr lang="lt-LT" dirty="0" err="1">
                <a:effectLst/>
                <a:latin typeface="+mn-lt"/>
                <a:ea typeface="Arial" panose="020B0604020202020204" pitchFamily="34" charset="0"/>
              </a:rPr>
              <a:t>atliekinės</a:t>
            </a:r>
            <a:r>
              <a:rPr lang="lt-LT" dirty="0">
                <a:effectLst/>
                <a:latin typeface="+mn-lt"/>
                <a:ea typeface="Arial" panose="020B0604020202020204" pitchFamily="34" charset="0"/>
              </a:rPr>
              <a:t> šilumos gamintojo šilumos kiekis sumažėjo 54,2 %. Kėdainių RK 2023 m. šilumos gamybai naudojo gamtines dujas (99,7 %) ir dyzeliną (0,3 %).</a:t>
            </a:r>
            <a:endParaRPr lang="x-none" dirty="0">
              <a:effectLst/>
              <a:latin typeface="+mn-lt"/>
              <a:ea typeface="Times New Roman" panose="02020603050405020304" pitchFamily="18" charset="0"/>
            </a:endParaRPr>
          </a:p>
        </p:txBody>
      </p:sp>
      <p:sp>
        <p:nvSpPr>
          <p:cNvPr id="15" name="TextBox 14">
            <a:extLst>
              <a:ext uri="{FF2B5EF4-FFF2-40B4-BE49-F238E27FC236}">
                <a16:creationId xmlns:a16="http://schemas.microsoft.com/office/drawing/2014/main" xmlns="" id="{E9BCD23B-574C-6EFD-E0A4-000CCB9E4218}"/>
              </a:ext>
            </a:extLst>
          </p:cNvPr>
          <p:cNvSpPr txBox="1"/>
          <p:nvPr/>
        </p:nvSpPr>
        <p:spPr>
          <a:xfrm>
            <a:off x="445007" y="4033067"/>
            <a:ext cx="8560769" cy="954107"/>
          </a:xfrm>
          <a:prstGeom prst="rect">
            <a:avLst/>
          </a:prstGeom>
          <a:noFill/>
        </p:spPr>
        <p:txBody>
          <a:bodyPr wrap="square" rtlCol="0">
            <a:spAutoFit/>
          </a:bodyPr>
          <a:lstStyle/>
          <a:p>
            <a:r>
              <a:rPr lang="lt-LT" dirty="0">
                <a:effectLst/>
                <a:latin typeface="+mn-lt"/>
                <a:ea typeface="Arial" panose="020B0604020202020204" pitchFamily="34" charset="0"/>
              </a:rPr>
              <a:t>Atsižvelgiant į numatomus strateginius tikslus, Bendrovės naudojamų atsinaujinančių išteklių dalis yra per maža, todėl Bendrovės vykdomos investicijos turi būti prioritetu užsibrėžtiems 2030 m. biokuro struktūros rezultatams pasiekti.</a:t>
            </a:r>
            <a:endParaRPr lang="x-none" dirty="0">
              <a:effectLst/>
              <a:latin typeface="+mn-lt"/>
              <a:ea typeface="Times New Roman" panose="02020603050405020304" pitchFamily="18" charset="0"/>
            </a:endParaRPr>
          </a:p>
          <a:p>
            <a:endParaRPr lang="x-none" dirty="0"/>
          </a:p>
        </p:txBody>
      </p:sp>
    </p:spTree>
    <p:extLst>
      <p:ext uri="{BB962C8B-B14F-4D97-AF65-F5344CB8AC3E}">
        <p14:creationId xmlns:p14="http://schemas.microsoft.com/office/powerpoint/2010/main" val="216513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23"/>
        <p:cNvGrpSpPr/>
        <p:nvPr/>
      </p:nvGrpSpPr>
      <p:grpSpPr>
        <a:xfrm>
          <a:off x="0" y="0"/>
          <a:ext cx="0" cy="0"/>
          <a:chOff x="0" y="0"/>
          <a:chExt cx="0" cy="0"/>
        </a:xfrm>
      </p:grpSpPr>
      <p:pic>
        <p:nvPicPr>
          <p:cNvPr id="5" name="Picture 4">
            <a:extLst>
              <a:ext uri="{FF2B5EF4-FFF2-40B4-BE49-F238E27FC236}">
                <a16:creationId xmlns:a16="http://schemas.microsoft.com/office/drawing/2014/main" xmlns="" id="{66F06B51-DA64-BA7A-8E28-EDFF28EB34CC}"/>
              </a:ext>
            </a:extLst>
          </p:cNvPr>
          <p:cNvPicPr>
            <a:picLocks noChangeAspect="1"/>
          </p:cNvPicPr>
          <p:nvPr/>
        </p:nvPicPr>
        <p:blipFill>
          <a:blip r:embed="rId3"/>
          <a:stretch>
            <a:fillRect/>
          </a:stretch>
        </p:blipFill>
        <p:spPr>
          <a:xfrm>
            <a:off x="7906924" y="4519244"/>
            <a:ext cx="901796" cy="290618"/>
          </a:xfrm>
          <a:prstGeom prst="rect">
            <a:avLst/>
          </a:prstGeom>
          <a:pattFill prst="pct5">
            <a:fgClr>
              <a:schemeClr val="bg1"/>
            </a:fgClr>
            <a:bgClr>
              <a:schemeClr val="bg1"/>
            </a:bgClr>
          </a:pattFill>
        </p:spPr>
      </p:pic>
      <p:pic>
        <p:nvPicPr>
          <p:cNvPr id="4" name="image17.png">
            <a:extLst>
              <a:ext uri="{FF2B5EF4-FFF2-40B4-BE49-F238E27FC236}">
                <a16:creationId xmlns:a16="http://schemas.microsoft.com/office/drawing/2014/main" xmlns="" id="{102EB53B-539B-937A-91EB-1433966809EE}"/>
              </a:ext>
            </a:extLst>
          </p:cNvPr>
          <p:cNvPicPr/>
          <p:nvPr/>
        </p:nvPicPr>
        <p:blipFill>
          <a:blip r:embed="rId4"/>
          <a:srcRect/>
          <a:stretch>
            <a:fillRect/>
          </a:stretch>
        </p:blipFill>
        <p:spPr>
          <a:xfrm>
            <a:off x="7042458" y="292956"/>
            <a:ext cx="1766262" cy="662151"/>
          </a:xfrm>
          <a:prstGeom prst="rect">
            <a:avLst/>
          </a:prstGeom>
          <a:ln/>
        </p:spPr>
      </p:pic>
      <p:sp>
        <p:nvSpPr>
          <p:cNvPr id="9" name="Rectangle 5">
            <a:extLst>
              <a:ext uri="{FF2B5EF4-FFF2-40B4-BE49-F238E27FC236}">
                <a16:creationId xmlns:a16="http://schemas.microsoft.com/office/drawing/2014/main" xmlns="" id="{E5554F27-FB4A-0987-459A-34318FD981B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p>
        </p:txBody>
      </p:sp>
      <p:sp>
        <p:nvSpPr>
          <p:cNvPr id="11" name="Rectangle 6">
            <a:extLst>
              <a:ext uri="{FF2B5EF4-FFF2-40B4-BE49-F238E27FC236}">
                <a16:creationId xmlns:a16="http://schemas.microsoft.com/office/drawing/2014/main" xmlns="" id="{A9C64871-A95D-4979-A570-E93F520C0C32}"/>
              </a:ext>
            </a:extLst>
          </p:cNvPr>
          <p:cNvSpPr>
            <a:spLocks noChangeArrowheads="1"/>
          </p:cNvSpPr>
          <p:nvPr/>
        </p:nvSpPr>
        <p:spPr bwMode="auto">
          <a:xfrm>
            <a:off x="0" y="326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lt-LT" altLang="x-none"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lt-LT" altLang="x-none"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xmlns="" id="{9A5A81BB-B68A-627E-1C32-D29C938E2194}"/>
              </a:ext>
            </a:extLst>
          </p:cNvPr>
          <p:cNvSpPr txBox="1"/>
          <p:nvPr/>
        </p:nvSpPr>
        <p:spPr>
          <a:xfrm>
            <a:off x="296660" y="827088"/>
            <a:ext cx="3508744" cy="3323987"/>
          </a:xfrm>
          <a:prstGeom prst="rect">
            <a:avLst/>
          </a:prstGeom>
          <a:noFill/>
        </p:spPr>
        <p:txBody>
          <a:bodyPr wrap="square" rtlCol="0">
            <a:spAutoFit/>
          </a:bodyPr>
          <a:lstStyle/>
          <a:p>
            <a:pPr algn="just"/>
            <a:r>
              <a:rPr lang="lt-LT" dirty="0">
                <a:latin typeface="Arial" panose="020B0604020202020204" pitchFamily="34" charset="0"/>
              </a:rPr>
              <a:t>Nuo 2025 m. </a:t>
            </a:r>
            <a:r>
              <a:rPr lang="lt-LT" b="1" dirty="0">
                <a:latin typeface="Arial" panose="020B0604020202020204" pitchFamily="34" charset="0"/>
              </a:rPr>
              <a:t>griežtėja reikalavimai dėl kietųjų dalelių</a:t>
            </a:r>
            <a:r>
              <a:rPr lang="lt-LT" dirty="0">
                <a:latin typeface="Arial" panose="020B0604020202020204" pitchFamily="34" charset="0"/>
              </a:rPr>
              <a:t> (taip pat ir kitų teršalų) išmetimo į atmosferą iš kurą deginančių įrenginių. Vidutinės galios esamiems šilumos gamybos įrenginiams nuo 1 iki 20 MW nominalios šiluminės galios </a:t>
            </a:r>
            <a:r>
              <a:rPr lang="lt-LT" b="1" dirty="0">
                <a:latin typeface="Arial" panose="020B0604020202020204" pitchFamily="34" charset="0"/>
              </a:rPr>
              <a:t>kietųjų dalelių išmetimai turi neviršyti 50 mg/Nm3 išmetimų normos</a:t>
            </a:r>
            <a:r>
              <a:rPr lang="lt-LT" dirty="0">
                <a:latin typeface="Arial" panose="020B0604020202020204" pitchFamily="34" charset="0"/>
              </a:rPr>
              <a:t> (biokuro katilams pradėtiems eksploatuoti ne vėliau kaip 2018 m. gruodžio 20  galioja 400 mg/Nm3 ribinės išmetimų normos). Įrenginiams, kurių vardinė šiluminė galia </a:t>
            </a:r>
            <a:r>
              <a:rPr lang="lt-LT" b="1" dirty="0">
                <a:latin typeface="Arial" panose="020B0604020202020204" pitchFamily="34" charset="0"/>
              </a:rPr>
              <a:t>didesnė nei 20 MW</a:t>
            </a:r>
            <a:r>
              <a:rPr lang="lt-LT" dirty="0">
                <a:latin typeface="Arial" panose="020B0604020202020204" pitchFamily="34" charset="0"/>
              </a:rPr>
              <a:t>, kietųjų dalelių išmetimų norma deginant biomasę </a:t>
            </a:r>
            <a:r>
              <a:rPr lang="lt-LT" b="1" dirty="0">
                <a:latin typeface="Arial" panose="020B0604020202020204" pitchFamily="34" charset="0"/>
              </a:rPr>
              <a:t>turi neviršyti 30 mg/Nm</a:t>
            </a:r>
            <a:r>
              <a:rPr lang="lt-LT" dirty="0">
                <a:latin typeface="Arial" panose="020B0604020202020204" pitchFamily="34" charset="0"/>
              </a:rPr>
              <a:t>3. </a:t>
            </a:r>
            <a:endParaRPr lang="lt-LT" dirty="0">
              <a:latin typeface="Arial" panose="020B0604020202020204" pitchFamily="34" charset="0"/>
              <a:ea typeface="Arial" panose="020B0604020202020204" pitchFamily="34" charset="0"/>
            </a:endParaRPr>
          </a:p>
        </p:txBody>
      </p:sp>
      <p:pic>
        <p:nvPicPr>
          <p:cNvPr id="2" name="Picture 1">
            <a:extLst>
              <a:ext uri="{FF2B5EF4-FFF2-40B4-BE49-F238E27FC236}">
                <a16:creationId xmlns:a16="http://schemas.microsoft.com/office/drawing/2014/main" xmlns="" id="{51DA2B7A-51C5-84C7-3BB6-8C63ED45D96A}"/>
              </a:ext>
            </a:extLst>
          </p:cNvPr>
          <p:cNvPicPr>
            <a:picLocks noChangeAspect="1"/>
          </p:cNvPicPr>
          <p:nvPr/>
        </p:nvPicPr>
        <p:blipFill>
          <a:blip r:embed="rId5"/>
          <a:stretch>
            <a:fillRect/>
          </a:stretch>
        </p:blipFill>
        <p:spPr>
          <a:xfrm>
            <a:off x="3953752" y="1085850"/>
            <a:ext cx="5041900" cy="2971800"/>
          </a:xfrm>
          <a:prstGeom prst="rect">
            <a:avLst/>
          </a:prstGeom>
        </p:spPr>
      </p:pic>
      <p:sp>
        <p:nvSpPr>
          <p:cNvPr id="3" name="TextBox 2">
            <a:extLst>
              <a:ext uri="{FF2B5EF4-FFF2-40B4-BE49-F238E27FC236}">
                <a16:creationId xmlns:a16="http://schemas.microsoft.com/office/drawing/2014/main" xmlns="" id="{145E988A-573D-D835-9599-35419179DE06}"/>
              </a:ext>
            </a:extLst>
          </p:cNvPr>
          <p:cNvSpPr txBox="1"/>
          <p:nvPr/>
        </p:nvSpPr>
        <p:spPr>
          <a:xfrm>
            <a:off x="296661" y="3905556"/>
            <a:ext cx="8698992" cy="954107"/>
          </a:xfrm>
          <a:prstGeom prst="rect">
            <a:avLst/>
          </a:prstGeom>
          <a:noFill/>
        </p:spPr>
        <p:txBody>
          <a:bodyPr wrap="square" rtlCol="0">
            <a:spAutoFit/>
          </a:bodyPr>
          <a:lstStyle/>
          <a:p>
            <a:pPr algn="just"/>
            <a:endParaRPr lang="lt-LT" dirty="0">
              <a:effectLst/>
              <a:latin typeface="Arial" panose="020B0604020202020204" pitchFamily="34" charset="0"/>
              <a:ea typeface="Arial" panose="020B0604020202020204" pitchFamily="34" charset="0"/>
            </a:endParaRPr>
          </a:p>
          <a:p>
            <a:pPr algn="just"/>
            <a:r>
              <a:rPr lang="lt-LT" dirty="0">
                <a:effectLst/>
                <a:latin typeface="Arial" panose="020B0604020202020204" pitchFamily="34" charset="0"/>
                <a:ea typeface="Arial" panose="020B0604020202020204" pitchFamily="34" charset="0"/>
              </a:rPr>
              <a:t>Bendrovėje eksploatuojami šilumos įrenginiai </a:t>
            </a:r>
            <a:r>
              <a:rPr lang="lt-LT" b="1" dirty="0">
                <a:latin typeface="Arial" panose="020B0604020202020204" pitchFamily="34" charset="0"/>
                <a:ea typeface="Arial" panose="020B0604020202020204" pitchFamily="34" charset="0"/>
              </a:rPr>
              <a:t>š</a:t>
            </a:r>
            <a:r>
              <a:rPr lang="lt-LT" b="1" dirty="0">
                <a:effectLst/>
                <a:latin typeface="Arial" panose="020B0604020202020204" pitchFamily="34" charset="0"/>
                <a:ea typeface="Arial" panose="020B0604020202020204" pitchFamily="34" charset="0"/>
              </a:rPr>
              <a:t>iuo metu atitinka numatytus aplinkosauginius reikalavimus</a:t>
            </a:r>
            <a:r>
              <a:rPr lang="lt-LT" dirty="0">
                <a:effectLst/>
                <a:latin typeface="Arial" panose="020B0604020202020204" pitchFamily="34" charset="0"/>
                <a:ea typeface="Arial" panose="020B0604020202020204" pitchFamily="34" charset="0"/>
              </a:rPr>
              <a:t> ir jų neviršija. Parenkamos investicijos privalo iš karto atitikti nustatytus reikalavimus.</a:t>
            </a:r>
            <a:endParaRPr lang="x-none" dirty="0">
              <a:latin typeface="Arial" panose="020B0604020202020204" pitchFamily="34" charset="0"/>
            </a:endParaRPr>
          </a:p>
          <a:p>
            <a:endParaRPr lang="x-none" dirty="0"/>
          </a:p>
        </p:txBody>
      </p:sp>
    </p:spTree>
    <p:extLst>
      <p:ext uri="{BB962C8B-B14F-4D97-AF65-F5344CB8AC3E}">
        <p14:creationId xmlns:p14="http://schemas.microsoft.com/office/powerpoint/2010/main" val="2005388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90741" y="770171"/>
            <a:ext cx="8717979" cy="615553"/>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perdavimo sistemos esamos būklės vertinimas</a:t>
            </a:r>
            <a:endParaRPr lang="x-none" sz="1800" b="1" dirty="0">
              <a:solidFill>
                <a:srgbClr val="185E9D"/>
              </a:solidFill>
              <a:latin typeface="Arial" panose="020B0604020202020204" pitchFamily="34" charset="0"/>
              <a:cs typeface="Arial" panose="020B0604020202020204" pitchFamily="34" charset="0"/>
            </a:endParaRPr>
          </a:p>
          <a:p>
            <a:pPr>
              <a:buClr>
                <a:schemeClr val="dk1"/>
              </a:buClr>
              <a:buSzPts val="1100"/>
            </a:pPr>
            <a:endParaRPr lang="lt-LT" sz="1600" b="1" dirty="0">
              <a:effectLst/>
              <a:latin typeface="Arial" panose="020B0604020202020204" pitchFamily="34" charset="0"/>
              <a:ea typeface="Arial" panose="020B0604020202020204" pitchFamily="34" charset="0"/>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2"/>
          <a:srcRect/>
          <a:stretch>
            <a:fillRect/>
          </a:stretch>
        </p:blipFill>
        <p:spPr>
          <a:xfrm>
            <a:off x="7059064" y="207646"/>
            <a:ext cx="1766262" cy="662151"/>
          </a:xfrm>
          <a:prstGeom prst="rect">
            <a:avLst/>
          </a:prstGeom>
          <a:ln/>
        </p:spPr>
      </p:pic>
      <p:pic>
        <p:nvPicPr>
          <p:cNvPr id="3" name="Picture 2">
            <a:extLst>
              <a:ext uri="{FF2B5EF4-FFF2-40B4-BE49-F238E27FC236}">
                <a16:creationId xmlns:a16="http://schemas.microsoft.com/office/drawing/2014/main" xmlns="" id="{C9C23042-45C2-1216-A066-ECAA57D3ED89}"/>
              </a:ext>
            </a:extLst>
          </p:cNvPr>
          <p:cNvPicPr>
            <a:picLocks noChangeAspect="1"/>
          </p:cNvPicPr>
          <p:nvPr/>
        </p:nvPicPr>
        <p:blipFill>
          <a:blip r:embed="rId3"/>
          <a:stretch>
            <a:fillRect/>
          </a:stretch>
        </p:blipFill>
        <p:spPr>
          <a:xfrm>
            <a:off x="221216" y="1345678"/>
            <a:ext cx="5282642" cy="3383812"/>
          </a:xfrm>
          <a:prstGeom prst="rect">
            <a:avLst/>
          </a:prstGeom>
        </p:spPr>
      </p:pic>
      <p:sp>
        <p:nvSpPr>
          <p:cNvPr id="6" name="TextBox 5">
            <a:extLst>
              <a:ext uri="{FF2B5EF4-FFF2-40B4-BE49-F238E27FC236}">
                <a16:creationId xmlns:a16="http://schemas.microsoft.com/office/drawing/2014/main" xmlns="" id="{EBB525B3-2E06-7044-C389-856B298F9A76}"/>
              </a:ext>
            </a:extLst>
          </p:cNvPr>
          <p:cNvSpPr txBox="1"/>
          <p:nvPr/>
        </p:nvSpPr>
        <p:spPr>
          <a:xfrm>
            <a:off x="5741581" y="1516328"/>
            <a:ext cx="2977117" cy="1600438"/>
          </a:xfrm>
          <a:prstGeom prst="rect">
            <a:avLst/>
          </a:prstGeom>
          <a:noFill/>
        </p:spPr>
        <p:txBody>
          <a:bodyPr wrap="square" rtlCol="0">
            <a:spAutoFit/>
          </a:bodyPr>
          <a:lstStyle/>
          <a:p>
            <a:pPr algn="just"/>
            <a:r>
              <a:rPr lang="lt-LT" dirty="0">
                <a:effectLst/>
                <a:latin typeface="Arial" panose="020B0604020202020204" pitchFamily="34" charset="0"/>
                <a:ea typeface="Arial" panose="020B0604020202020204" pitchFamily="34" charset="0"/>
              </a:rPr>
              <a:t>Bendrovė bendrai per visus miestus ir rajonus eksploatuoja 255,72 km šilumos tinklų, 176,83 km ilgio šilumos tiekimo tinklų jau yra rekonstruoti, senojo tipo tinklų ilgis – 78,89 km.</a:t>
            </a:r>
            <a:endParaRPr lang="x-none" dirty="0">
              <a:effectLst/>
              <a:latin typeface="Times New Roman" panose="02020603050405020304" pitchFamily="18" charset="0"/>
              <a:ea typeface="Times New Roman" panose="02020603050405020304" pitchFamily="18" charset="0"/>
            </a:endParaRPr>
          </a:p>
          <a:p>
            <a:endParaRPr lang="x-none" dirty="0"/>
          </a:p>
        </p:txBody>
      </p:sp>
      <p:pic>
        <p:nvPicPr>
          <p:cNvPr id="7" name="Picture 6">
            <a:extLst>
              <a:ext uri="{FF2B5EF4-FFF2-40B4-BE49-F238E27FC236}">
                <a16:creationId xmlns:a16="http://schemas.microsoft.com/office/drawing/2014/main" xmlns="" id="{81DEB1CE-912B-DB68-5DB6-95209077627E}"/>
              </a:ext>
            </a:extLst>
          </p:cNvPr>
          <p:cNvPicPr>
            <a:picLocks noChangeAspect="1"/>
          </p:cNvPicPr>
          <p:nvPr/>
        </p:nvPicPr>
        <p:blipFill>
          <a:blip r:embed="rId4"/>
          <a:stretch>
            <a:fillRect/>
          </a:stretch>
        </p:blipFill>
        <p:spPr>
          <a:xfrm>
            <a:off x="5741581" y="2936641"/>
            <a:ext cx="2977117" cy="1792849"/>
          </a:xfrm>
          <a:prstGeom prst="rect">
            <a:avLst/>
          </a:prstGeom>
        </p:spPr>
      </p:pic>
      <p:pic>
        <p:nvPicPr>
          <p:cNvPr id="8" name="Picture 7">
            <a:extLst>
              <a:ext uri="{FF2B5EF4-FFF2-40B4-BE49-F238E27FC236}">
                <a16:creationId xmlns:a16="http://schemas.microsoft.com/office/drawing/2014/main" xmlns="" id="{336F73D3-70B4-B035-2498-F5AF913BCCF3}"/>
              </a:ext>
            </a:extLst>
          </p:cNvPr>
          <p:cNvPicPr>
            <a:picLocks noChangeAspect="1"/>
          </p:cNvPicPr>
          <p:nvPr/>
        </p:nvPicPr>
        <p:blipFill>
          <a:blip r:embed="rId5"/>
          <a:stretch>
            <a:fillRect/>
          </a:stretch>
        </p:blipFill>
        <p:spPr>
          <a:xfrm>
            <a:off x="7906924" y="4519244"/>
            <a:ext cx="901796" cy="290618"/>
          </a:xfrm>
          <a:prstGeom prst="rect">
            <a:avLst/>
          </a:prstGeom>
          <a:pattFill prst="pct5">
            <a:fgClr>
              <a:schemeClr val="bg1"/>
            </a:fgClr>
            <a:bgClr>
              <a:schemeClr val="bg1"/>
            </a:bgClr>
          </a:pattFill>
        </p:spPr>
      </p:pic>
    </p:spTree>
    <p:extLst>
      <p:ext uri="{BB962C8B-B14F-4D97-AF65-F5344CB8AC3E}">
        <p14:creationId xmlns:p14="http://schemas.microsoft.com/office/powerpoint/2010/main" val="409213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9CA736D-852C-299D-4CC4-6D68F15DCBDA}"/>
              </a:ext>
            </a:extLst>
          </p:cNvPr>
          <p:cNvSpPr txBox="1"/>
          <p:nvPr/>
        </p:nvSpPr>
        <p:spPr>
          <a:xfrm>
            <a:off x="213010" y="853070"/>
            <a:ext cx="8717979" cy="634533"/>
          </a:xfrm>
          <a:prstGeom prst="rect">
            <a:avLst/>
          </a:prstGeom>
          <a:noFill/>
        </p:spPr>
        <p:txBody>
          <a:bodyPr wrap="square">
            <a:spAutoFit/>
          </a:bodyPr>
          <a:lstStyle/>
          <a:p>
            <a:pPr lvl="1" algn="just">
              <a:lnSpc>
                <a:spcPct val="115000"/>
              </a:lnSpc>
            </a:pPr>
            <a:r>
              <a:rPr lang="lt-LT" sz="1600" b="1" dirty="0">
                <a:effectLst/>
                <a:latin typeface="Arial" panose="020B0604020202020204" pitchFamily="34" charset="0"/>
                <a:ea typeface="Arial" panose="020B0604020202020204" pitchFamily="34" charset="0"/>
              </a:rPr>
              <a:t>Lietuvos CŠT įmonių šilumos tiekimo nuostolių vidurkis </a:t>
            </a:r>
            <a:r>
              <a:rPr lang="lt-LT" sz="1600" dirty="0">
                <a:effectLst/>
                <a:latin typeface="Arial" panose="020B0604020202020204" pitchFamily="34" charset="0"/>
                <a:ea typeface="Arial" panose="020B0604020202020204" pitchFamily="34" charset="0"/>
              </a:rPr>
              <a:t>pagal LŠTA duomenis sudaro </a:t>
            </a:r>
            <a:r>
              <a:rPr lang="lt-LT" sz="1600" b="1" dirty="0">
                <a:effectLst/>
                <a:latin typeface="Arial" panose="020B0604020202020204" pitchFamily="34" charset="0"/>
                <a:ea typeface="Arial" panose="020B0604020202020204" pitchFamily="34" charset="0"/>
              </a:rPr>
              <a:t>15,2 % </a:t>
            </a:r>
            <a:r>
              <a:rPr lang="lt-LT" sz="1600" dirty="0">
                <a:effectLst/>
                <a:latin typeface="Arial" panose="020B0604020202020204" pitchFamily="34" charset="0"/>
                <a:ea typeface="Arial" panose="020B0604020202020204" pitchFamily="34" charset="0"/>
              </a:rPr>
              <a:t>šilumos.</a:t>
            </a:r>
            <a:endParaRPr lang="lt-LT" sz="1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17.png">
            <a:extLst>
              <a:ext uri="{FF2B5EF4-FFF2-40B4-BE49-F238E27FC236}">
                <a16:creationId xmlns:a16="http://schemas.microsoft.com/office/drawing/2014/main" xmlns="" id="{8466EC17-153C-D5AB-70FA-CB94B8C100D3}"/>
              </a:ext>
            </a:extLst>
          </p:cNvPr>
          <p:cNvPicPr/>
          <p:nvPr/>
        </p:nvPicPr>
        <p:blipFill>
          <a:blip r:embed="rId3"/>
          <a:srcRect/>
          <a:stretch>
            <a:fillRect/>
          </a:stretch>
        </p:blipFill>
        <p:spPr>
          <a:xfrm>
            <a:off x="7059064" y="143530"/>
            <a:ext cx="1766262" cy="662151"/>
          </a:xfrm>
          <a:prstGeom prst="rect">
            <a:avLst/>
          </a:prstGeom>
          <a:ln/>
        </p:spPr>
      </p:pic>
      <p:graphicFrame>
        <p:nvGraphicFramePr>
          <p:cNvPr id="13" name="Object 12">
            <a:extLst>
              <a:ext uri="{FF2B5EF4-FFF2-40B4-BE49-F238E27FC236}">
                <a16:creationId xmlns:a16="http://schemas.microsoft.com/office/drawing/2014/main" xmlns="" id="{E1E1B375-7737-7B6E-CA11-B69ED28E8B6E}"/>
              </a:ext>
            </a:extLst>
          </p:cNvPr>
          <p:cNvGraphicFramePr>
            <a:graphicFrameLocks noChangeAspect="1"/>
          </p:cNvGraphicFramePr>
          <p:nvPr>
            <p:extLst>
              <p:ext uri="{D42A27DB-BD31-4B8C-83A1-F6EECF244321}">
                <p14:modId xmlns:p14="http://schemas.microsoft.com/office/powerpoint/2010/main" val="3524559257"/>
              </p:ext>
            </p:extLst>
          </p:nvPr>
        </p:nvGraphicFramePr>
        <p:xfrm>
          <a:off x="1600200" y="1535308"/>
          <a:ext cx="5943600" cy="2819400"/>
        </p:xfrm>
        <a:graphic>
          <a:graphicData uri="http://schemas.openxmlformats.org/presentationml/2006/ole">
            <mc:AlternateContent xmlns:mc="http://schemas.openxmlformats.org/markup-compatibility/2006">
              <mc:Choice xmlns:v="urn:schemas-microsoft-com:vml" Requires="v">
                <p:oleObj spid="_x0000_s1026" name="Document" r:id="rId5" imgW="5943600" imgH="2819400" progId="Word.Document.12">
                  <p:embed/>
                </p:oleObj>
              </mc:Choice>
              <mc:Fallback>
                <p:oleObj name="Document" r:id="rId5" imgW="5943600" imgH="2819400" progId="Word.Document.12">
                  <p:embed/>
                  <p:pic>
                    <p:nvPicPr>
                      <p:cNvPr id="0" name=""/>
                      <p:cNvPicPr/>
                      <p:nvPr/>
                    </p:nvPicPr>
                    <p:blipFill>
                      <a:blip r:embed="rId6"/>
                      <a:stretch>
                        <a:fillRect/>
                      </a:stretch>
                    </p:blipFill>
                    <p:spPr>
                      <a:xfrm>
                        <a:off x="1600200" y="1535308"/>
                        <a:ext cx="5943600" cy="2819400"/>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xmlns="" id="{5F250E08-DB17-37E3-C4FD-D2E6F37BD8FA}"/>
              </a:ext>
            </a:extLst>
          </p:cNvPr>
          <p:cNvSpPr txBox="1"/>
          <p:nvPr/>
        </p:nvSpPr>
        <p:spPr>
          <a:xfrm>
            <a:off x="329609" y="4253023"/>
            <a:ext cx="8717979" cy="830997"/>
          </a:xfrm>
          <a:prstGeom prst="rect">
            <a:avLst/>
          </a:prstGeom>
          <a:noFill/>
        </p:spPr>
        <p:txBody>
          <a:bodyPr wrap="square" rtlCol="0">
            <a:spAutoFit/>
          </a:bodyPr>
          <a:lstStyle/>
          <a:p>
            <a:r>
              <a:rPr lang="lt-LT" sz="1600" dirty="0">
                <a:effectLst/>
                <a:latin typeface="Arial" panose="020B0604020202020204" pitchFamily="34" charset="0"/>
                <a:ea typeface="Arial" panose="020B0604020202020204" pitchFamily="34" charset="0"/>
              </a:rPr>
              <a:t>2023 m. Bendrovės valdomuose CŠT tinkluose patiriami technologiniai nuostoliai sudarė apie </a:t>
            </a:r>
            <a:r>
              <a:rPr lang="lt-LT" sz="1600" b="1" dirty="0">
                <a:effectLst/>
                <a:latin typeface="Arial" panose="020B0604020202020204" pitchFamily="34" charset="0"/>
                <a:ea typeface="Arial" panose="020B0604020202020204" pitchFamily="34" charset="0"/>
              </a:rPr>
              <a:t>14,3 %. </a:t>
            </a:r>
            <a:endParaRPr lang="x-none" sz="1600" b="1" dirty="0">
              <a:effectLst/>
              <a:latin typeface="Times New Roman" panose="02020603050405020304" pitchFamily="18" charset="0"/>
              <a:ea typeface="Times New Roman" panose="02020603050405020304" pitchFamily="18" charset="0"/>
            </a:endParaRPr>
          </a:p>
          <a:p>
            <a:endParaRPr lang="x-none" sz="1600" dirty="0"/>
          </a:p>
        </p:txBody>
      </p:sp>
      <p:pic>
        <p:nvPicPr>
          <p:cNvPr id="17" name="Picture 16">
            <a:extLst>
              <a:ext uri="{FF2B5EF4-FFF2-40B4-BE49-F238E27FC236}">
                <a16:creationId xmlns:a16="http://schemas.microsoft.com/office/drawing/2014/main" xmlns="" id="{F8FAD82B-3622-E2B3-2873-8648DE7C47FB}"/>
              </a:ext>
            </a:extLst>
          </p:cNvPr>
          <p:cNvPicPr>
            <a:picLocks noChangeAspect="1"/>
          </p:cNvPicPr>
          <p:nvPr/>
        </p:nvPicPr>
        <p:blipFill>
          <a:blip r:embed="rId7"/>
          <a:stretch>
            <a:fillRect/>
          </a:stretch>
        </p:blipFill>
        <p:spPr>
          <a:xfrm>
            <a:off x="7912595" y="4523212"/>
            <a:ext cx="901796" cy="290618"/>
          </a:xfrm>
          <a:prstGeom prst="rect">
            <a:avLst/>
          </a:prstGeom>
          <a:pattFill prst="pct5">
            <a:fgClr>
              <a:schemeClr val="bg1"/>
            </a:fgClr>
            <a:bgClr>
              <a:schemeClr val="bg1"/>
            </a:bgClr>
          </a:pattFill>
        </p:spPr>
      </p:pic>
      <p:sp>
        <p:nvSpPr>
          <p:cNvPr id="19" name="TextBox 18">
            <a:extLst>
              <a:ext uri="{FF2B5EF4-FFF2-40B4-BE49-F238E27FC236}">
                <a16:creationId xmlns:a16="http://schemas.microsoft.com/office/drawing/2014/main" xmlns="" id="{257AEB89-EC6D-C8D8-DF09-3076852DBC82}"/>
              </a:ext>
            </a:extLst>
          </p:cNvPr>
          <p:cNvSpPr txBox="1"/>
          <p:nvPr/>
        </p:nvSpPr>
        <p:spPr>
          <a:xfrm>
            <a:off x="213010" y="483738"/>
            <a:ext cx="6442971" cy="369332"/>
          </a:xfrm>
          <a:prstGeom prst="rect">
            <a:avLst/>
          </a:prstGeom>
          <a:noFill/>
        </p:spPr>
        <p:txBody>
          <a:bodyPr wrap="square">
            <a:spAutoFit/>
          </a:bodyPr>
          <a:lstStyle/>
          <a:p>
            <a:pPr>
              <a:buClr>
                <a:schemeClr val="dk1"/>
              </a:buClr>
              <a:buSzPts val="1100"/>
            </a:pPr>
            <a:r>
              <a:rPr lang="lt-LT" sz="1800" b="1" dirty="0">
                <a:solidFill>
                  <a:srgbClr val="185E9D"/>
                </a:solidFill>
                <a:latin typeface="Arial" panose="020B0604020202020204" pitchFamily="34" charset="0"/>
                <a:cs typeface="Arial" panose="020B0604020202020204" pitchFamily="34" charset="0"/>
              </a:rPr>
              <a:t>Šilumos tiekimo nuostoliai Bendrovėje</a:t>
            </a:r>
            <a:endParaRPr lang="x-none" sz="1800" b="1" dirty="0">
              <a:solidFill>
                <a:srgbClr val="185E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976853"/>
      </p:ext>
    </p:extLst>
  </p:cSld>
  <p:clrMapOvr>
    <a:masterClrMapping/>
  </p:clrMapOvr>
</p:sld>
</file>

<file path=ppt/theme/theme1.xml><?xml version="1.0" encoding="utf-8"?>
<a:theme xmlns:a="http://schemas.openxmlformats.org/drawingml/2006/main" name="Simple busines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6546</TotalTime>
  <Words>1624</Words>
  <Application>Microsoft Office PowerPoint</Application>
  <PresentationFormat>Demonstracija ekrane (16:9)</PresentationFormat>
  <Paragraphs>126</Paragraphs>
  <Slides>30</Slides>
  <Notes>9</Notes>
  <HiddenSlides>0</HiddenSlides>
  <MMClips>0</MMClips>
  <ScaleCrop>false</ScaleCrop>
  <HeadingPairs>
    <vt:vector size="8" baseType="variant">
      <vt:variant>
        <vt:lpstr>Naudojami šriftai</vt:lpstr>
      </vt:variant>
      <vt:variant>
        <vt:i4>7</vt:i4>
      </vt:variant>
      <vt:variant>
        <vt:lpstr>Tema</vt:lpstr>
      </vt:variant>
      <vt:variant>
        <vt:i4>2</vt:i4>
      </vt:variant>
      <vt:variant>
        <vt:lpstr>Įdėtosios OLE paslaugos</vt:lpstr>
      </vt:variant>
      <vt:variant>
        <vt:i4>1</vt:i4>
      </vt:variant>
      <vt:variant>
        <vt:lpstr>Skaidrių pavadinimai</vt:lpstr>
      </vt:variant>
      <vt:variant>
        <vt:i4>30</vt:i4>
      </vt:variant>
    </vt:vector>
  </HeadingPairs>
  <TitlesOfParts>
    <vt:vector size="40" baseType="lpstr">
      <vt:lpstr>Arial</vt:lpstr>
      <vt:lpstr>Calibri</vt:lpstr>
      <vt:lpstr>Roboto</vt:lpstr>
      <vt:lpstr>Times New Roman</vt:lpstr>
      <vt:lpstr>Roboto Medium</vt:lpstr>
      <vt:lpstr>Proxima Nova Semibold</vt:lpstr>
      <vt:lpstr>Proxima Nova</vt:lpstr>
      <vt:lpstr>Simple business</vt:lpstr>
      <vt:lpstr>Slidesgo Final Pages</vt:lpstr>
      <vt:lpstr>Document</vt:lpstr>
      <vt:lpstr>„PowerPoint“ pateiktis</vt:lpstr>
      <vt:lpstr>Plano tikslai:</vt:lpstr>
      <vt:lpstr>„PowerPoint“ pateiktis</vt:lpstr>
      <vt:lpstr>„PowerPoint“ pateiktis</vt:lpstr>
      <vt:lpstr>Esama situacija Bendrovės veiklos rodikliai 2021 – 2023 metais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Finansavimo galimybės pramonės sektoriui</dc:title>
  <dc:creator>Simona Dirgėlaitė</dc:creator>
  <cp:lastModifiedBy>Diana Brazdžiunienė</cp:lastModifiedBy>
  <cp:revision>48</cp:revision>
  <dcterms:modified xsi:type="dcterms:W3CDTF">2024-08-08T06:40:06Z</dcterms:modified>
</cp:coreProperties>
</file>